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omments/comment1.xml" ContentType="application/vnd.openxmlformats-officedocument.presentationml.comments+xml"/>
  <Override PartName="/ppt/notesSlides/notesSlide2.xml" ContentType="application/vnd.openxmlformats-officedocument.presentationml.notesSlide+xml"/>
  <Override PartName="/ppt/comments/comment2.xml" ContentType="application/vnd.openxmlformats-officedocument.presentationml.comments+xml"/>
  <Override PartName="/ppt/notesSlides/notesSlide3.xml" ContentType="application/vnd.openxmlformats-officedocument.presentationml.notesSlide+xml"/>
  <Override PartName="/ppt/comments/comment3.xml" ContentType="application/vnd.openxmlformats-officedocument.presentationml.comments+xml"/>
  <Override PartName="/ppt/notesSlides/notesSlide4.xml" ContentType="application/vnd.openxmlformats-officedocument.presentationml.notesSlide+xml"/>
  <Override PartName="/ppt/comments/comment4.xml" ContentType="application/vnd.openxmlformats-officedocument.presentationml.comments+xml"/>
  <Override PartName="/ppt/notesSlides/notesSlide5.xml" ContentType="application/vnd.openxmlformats-officedocument.presentationml.notesSlide+xml"/>
  <Override PartName="/ppt/comments/comment5.xml" ContentType="application/vnd.openxmlformats-officedocument.presentationml.comments+xml"/>
  <Override PartName="/ppt/notesSlides/notesSlide6.xml" ContentType="application/vnd.openxmlformats-officedocument.presentationml.notesSlide+xml"/>
  <Override PartName="/ppt/comments/comment6.xml" ContentType="application/vnd.openxmlformats-officedocument.presentationml.comments+xml"/>
  <Override PartName="/ppt/notesSlides/notesSlide7.xml" ContentType="application/vnd.openxmlformats-officedocument.presentationml.notesSlide+xml"/>
  <Override PartName="/ppt/comments/comment7.xml" ContentType="application/vnd.openxmlformats-officedocument.presentationml.comments+xml"/>
  <Override PartName="/ppt/notesSlides/notesSlide8.xml" ContentType="application/vnd.openxmlformats-officedocument.presentationml.notesSlide+xml"/>
  <Override PartName="/ppt/comments/comment8.xml" ContentType="application/vnd.openxmlformats-officedocument.presentationml.comments+xml"/>
  <Override PartName="/ppt/comments/comment9.xml" ContentType="application/vnd.openxmlformats-officedocument.presentationml.comments+xml"/>
  <Override PartName="/ppt/comments/comment10.xml" ContentType="application/vnd.openxmlformats-officedocument.presentationml.comments+xml"/>
  <Override PartName="/ppt/comments/comment11.xml" ContentType="application/vnd.openxmlformats-officedocument.presentationml.comments+xml"/>
  <Override PartName="/ppt/comments/comment12.xml" ContentType="application/vnd.openxmlformats-officedocument.presentationml.comments+xml"/>
  <Override PartName="/ppt/comments/comment13.xml" ContentType="application/vnd.openxmlformats-officedocument.presentationml.comments+xml"/>
  <Override PartName="/ppt/comments/comment14.xml" ContentType="application/vnd.openxmlformats-officedocument.presentationml.comments+xml"/>
  <Override PartName="/ppt/comments/comment15.xml" ContentType="application/vnd.openxmlformats-officedocument.presentationml.comments+xml"/>
  <Override PartName="/ppt/comments/comment16.xml" ContentType="application/vnd.openxmlformats-officedocument.presentationml.comments+xml"/>
  <Override PartName="/ppt/comments/comment17.xml" ContentType="application/vnd.openxmlformats-officedocument.presentationml.comments+xml"/>
  <Override PartName="/ppt/comments/comment18.xml" ContentType="application/vnd.openxmlformats-officedocument.presentationml.comments+xml"/>
  <Override PartName="/ppt/comments/comment19.xml" ContentType="application/vnd.openxmlformats-officedocument.presentationml.comments+xml"/>
  <Override PartName="/ppt/comments/comment20.xml" ContentType="application/vnd.openxmlformats-officedocument.presentationml.comments+xml"/>
  <Override PartName="/ppt/comments/comment21.xml" ContentType="application/vnd.openxmlformats-officedocument.presentationml.comments+xml"/>
  <Override PartName="/ppt/comments/comment22.xml" ContentType="application/vnd.openxmlformats-officedocument.presentationml.comment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40"/>
  </p:notesMasterIdLst>
  <p:sldIdLst>
    <p:sldId id="256" r:id="rId2"/>
    <p:sldId id="267" r:id="rId3"/>
    <p:sldId id="268" r:id="rId4"/>
    <p:sldId id="269" r:id="rId5"/>
    <p:sldId id="270" r:id="rId6"/>
    <p:sldId id="271" r:id="rId7"/>
    <p:sldId id="274" r:id="rId8"/>
    <p:sldId id="275" r:id="rId9"/>
    <p:sldId id="277" r:id="rId10"/>
    <p:sldId id="278" r:id="rId11"/>
    <p:sldId id="280" r:id="rId12"/>
    <p:sldId id="283" r:id="rId13"/>
    <p:sldId id="285" r:id="rId14"/>
    <p:sldId id="286" r:id="rId15"/>
    <p:sldId id="287" r:id="rId16"/>
    <p:sldId id="288" r:id="rId17"/>
    <p:sldId id="299" r:id="rId18"/>
    <p:sldId id="298" r:id="rId19"/>
    <p:sldId id="297" r:id="rId20"/>
    <p:sldId id="295" r:id="rId21"/>
    <p:sldId id="294" r:id="rId22"/>
    <p:sldId id="293" r:id="rId23"/>
    <p:sldId id="289" r:id="rId24"/>
    <p:sldId id="291" r:id="rId25"/>
    <p:sldId id="304" r:id="rId26"/>
    <p:sldId id="301" r:id="rId27"/>
    <p:sldId id="306" r:id="rId28"/>
    <p:sldId id="307" r:id="rId29"/>
    <p:sldId id="310" r:id="rId30"/>
    <p:sldId id="312" r:id="rId31"/>
    <p:sldId id="311" r:id="rId32"/>
    <p:sldId id="314" r:id="rId33"/>
    <p:sldId id="315" r:id="rId34"/>
    <p:sldId id="316" r:id="rId35"/>
    <p:sldId id="319" r:id="rId36"/>
    <p:sldId id="317" r:id="rId37"/>
    <p:sldId id="323" r:id="rId38"/>
    <p:sldId id="290" r:id="rId3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Деревянко" initials="Д" lastIdx="27" clrIdx="0">
    <p:extLst>
      <p:ext uri="{19B8F6BF-5375-455C-9EA6-DF929625EA0E}">
        <p15:presenceInfo xmlns:p15="http://schemas.microsoft.com/office/powerpoint/2012/main" userId="fafbfcd94565e7d8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23" autoAdjust="0"/>
    <p:restoredTop sz="82000" autoAdjust="0"/>
  </p:normalViewPr>
  <p:slideViewPr>
    <p:cSldViewPr>
      <p:cViewPr varScale="1">
        <p:scale>
          <a:sx n="73" d="100"/>
          <a:sy n="73" d="100"/>
        </p:scale>
        <p:origin x="1320" y="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-780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notesMaster" Target="notesMasters/notesMaster1.xml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viewProps" Target="viewProps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17-07-06T23:30:53.032" idx="3">
    <p:pos x="10" y="10"/>
    <p:text>Методы этапа, предназначенного для выделения и сбора характеристик «подозрительной» программы, целесообразно разделить на: статические – оперирующие с двоичным образом программы на носителе информации или в памяти; динамические – рассматривающие программу как процесс выполнения алгоритма, то есть как последовательную смену состояний. В свою очередь, методы этапа, посвященного обработке данных и анализу характеристик, принято разделять на:  формальные – оперирующие фиксированной моделью вируса и использующие заранее определенные алгоритмы; эвристические – пытающиеся воспроизвести процесс познания, присущий человеку.</p:text>
    <p:extLst>
      <p:ext uri="{C676402C-5697-4E1C-873F-D02D1690AC5C}">
        <p15:threadingInfo xmlns:p15="http://schemas.microsoft.com/office/powerpoint/2012/main" timeZoneBias="-180"/>
      </p:ext>
    </p:extLst>
  </p:cm>
</p:cmLst>
</file>

<file path=ppt/comments/comment10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17-07-06T23:38:06.236" idx="14">
    <p:pos x="58" y="74"/>
    <p:text>Удачным компромиссом было бы использование для выбора (и поиска) сигнатур конечного числа файловых позиций, например всего трех: 1) начало файла (или тела вируса, или кодовой секции программы, или потока в документе); 2) конец; 3) центральная позиция между началом и концом. Другой вариант – введение дискретного ряда смещений: 0, ∆, 2∆, …, где ∆ – некий интервал, который зависит от длины вируса V. Можно, например, положить ∆= V/100, и тогда для любого вируса всегда иметь ровно Q = 100 различных позиций, из которых могут считываться цепочки байтов – потенциальные сигнатуры. Это означает, что при помощи «метода n-грамм» будет осуществляться выбор из небольшого количества сигнатур, расположенных в заранее определенных файловых позициях.</p:text>
    <p:extLst>
      <p:ext uri="{C676402C-5697-4E1C-873F-D02D1690AC5C}">
        <p15:threadingInfo xmlns:p15="http://schemas.microsoft.com/office/powerpoint/2012/main" timeZoneBias="-180"/>
      </p:ext>
    </p:extLst>
  </p:cm>
</p:cmLst>
</file>

<file path=ppt/comments/comment1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17-07-06T23:46:16.043" idx="15">
    <p:pos x="173" y="148"/>
    <p:text>Подобный подход очень прост в реализации, но исключительно нерационален. Наиболее общий подход к ускорению поиска заключается в применении той или иной разновидности «метода ветвей и границ». Суть заключается в отказе от полного перебора вариантов в пользу рассмотрения только тех подмножеств, внутри которых может находиться искомое. Применение этого метода приводит к «древовидным» алгоритмам поиска и структурам данных.</p:text>
    <p:extLst>
      <p:ext uri="{C676402C-5697-4E1C-873F-D02D1690AC5C}">
        <p15:threadingInfo xmlns:p15="http://schemas.microsoft.com/office/powerpoint/2012/main" timeZoneBias="-180"/>
      </p:ext>
    </p:extLst>
  </p:cm>
</p:cmLst>
</file>

<file path=ppt/comments/comment12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17-07-06T23:47:15.700" idx="16">
    <p:pos x="124" y="90"/>
    <p:text>При добавлении к базе новой сигнатуры для нее рассчитываются K различных хеш-функций, и в «карте» устанавливаются в «1» K битов1. Индексами (адресами в карте) для этих битов являются значения рассчитанных хешей. В итоге после завершения создания базы «карта» оказывается заполнена перемешанными значениями «0» и «1».В процессе детектирования для проверяемой цепочки байтов снова рассчитывается набор индексов и проверяется, все ли соответствующие биты в «карте» установлены в «1». Пытаться найти прочитанную из файла цепочку байтов среди сигнатур базы данных имеет смысл лишь при отсутствии расхождений. Если хотя бы один из «адресов» указывает на «0»-бит, значит, соответствующей цепочки байтов (сигнатуры) в базе заведомо нет, и искать ее не стоит.</p:text>
    <p:extLst>
      <p:ext uri="{C676402C-5697-4E1C-873F-D02D1690AC5C}">
        <p15:threadingInfo xmlns:p15="http://schemas.microsoft.com/office/powerpoint/2012/main" timeZoneBias="-180"/>
      </p:ext>
    </p:extLst>
  </p:cm>
</p:cmLst>
</file>

<file path=ppt/comments/comment13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17-07-06T23:52:15.706" idx="17">
    <p:pos x="10" y="10"/>
    <p:text>Например, наиболее естественно разделить таблицу вирусной базы данных на отдельные страницы в зависимости от значения поля «позиция» или комбинации «позиция+начало_сигнатуры». Внутри страницы записи упорядочены лексикографически по значению поля «сигнатура». Такой подход позволит считывать целиком всю страницу в память и искать в ней нужную запись методом половинного деления, избежав многочисленных обращений к носителю. Кроме того, на компьютере с несколькими процессорами можно будет считывать в память сразу несколько страниц и выполнять поиск параллельно. 
Для ускорения доступа к базам данных, разбитым на страницы, обычно используют «индексные таблицы», содержащие номера страниц и их адреса на носителе.</p:text>
    <p:extLst>
      <p:ext uri="{C676402C-5697-4E1C-873F-D02D1690AC5C}">
        <p15:threadingInfo xmlns:p15="http://schemas.microsoft.com/office/powerpoint/2012/main" timeZoneBias="-180"/>
      </p:ext>
    </p:extLst>
  </p:cm>
</p:cmLst>
</file>

<file path=ppt/comments/comment14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17-07-06T23:52:49.093" idx="18">
    <p:pos x="10" y="10"/>
    <p:text>Идея детектирования подобных вирусов основана на том, что постоянная сигнатура в них все же присутствует – но не в начальный момент времени, а только после завершения работы расшифровщика.
Если для случая «простых сигнатур» этап «выделение и сбор характеристик» сводился лишь к считыванию байтов из файла, то для полиморфных вирусов потребуется первоначально выполнить некоторое количество команд подозреваемой программы и уж потом – сравнивать сигнатуры.</p:text>
    <p:extLst>
      <p:ext uri="{C676402C-5697-4E1C-873F-D02D1690AC5C}">
        <p15:threadingInfo xmlns:p15="http://schemas.microsoft.com/office/powerpoint/2012/main" timeZoneBias="-180"/>
      </p:ext>
    </p:extLst>
  </p:cm>
</p:cmLst>
</file>

<file path=ppt/comments/comment15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17-07-06T23:53:51.253" idx="19">
    <p:pos x="10" y="10"/>
    <p:text>Внутри нового PSP требуется настроить ряд полей. Во-первых, необходимо позаботиться о том, чтобы «новорожденная» программа, завершив свою работу, вернула управление не куда-то внутрь «COMMAND.COM» (как это происходит по умолчанию), но в указанную точку антивируса.
Во-вторых, надо извлечь из блока параметров новое местоположение стека для «новорожденной» программы и переместить стек в указанную область памяти.
Наконец, установить сегментные регистры DS и ES на PSP «новорожденной» программы, очистить регистры общего назначения, извлечь из блока параметров точку входа в «новорожденную» программу и передать на нее управление (не забыв перед этим «взвести» флаг трассировки!).Начиная с этого момента стартует новая программа, но после выполнения каждой ее команды будет вызываться трассировочное прерывание. Все специфические для антивируса действия (контроль количества выполненных команд, поиск сигнатуры, борьба с антиотладочными «трюками») возлагаются на обработчик этого прерывания, который должен быть заранее подготовлен антивирусом.</p:text>
    <p:extLst>
      <p:ext uri="{C676402C-5697-4E1C-873F-D02D1690AC5C}">
        <p15:threadingInfo xmlns:p15="http://schemas.microsoft.com/office/powerpoint/2012/main" timeZoneBias="-180"/>
      </p:ext>
    </p:extLst>
  </p:cm>
</p:cmLst>
</file>

<file path=ppt/comments/comment16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17-07-06T23:54:33.577" idx="20">
    <p:pos x="140" y="91"/>
    <p:text>В случае, если эмулируется работа макровируса, «виртуальная машина» антивируса должна имитировать работу своего аналога, включенного в состав MS Office. Идея эмуляции выполнения вирусов появилась в первой половине 1990-х годов, к середине того же десятилетия ту или иную разновидность эмулятора содержал в себе практически каждый антивирус, а ближе к концу века эмуляторы появились и в любительских антивирусах.</p:text>
    <p:extLst>
      <p:ext uri="{C676402C-5697-4E1C-873F-D02D1690AC5C}">
        <p15:threadingInfo xmlns:p15="http://schemas.microsoft.com/office/powerpoint/2012/main" timeZoneBias="-180"/>
      </p:ext>
    </p:extLst>
  </p:cm>
</p:cmLst>
</file>

<file path=ppt/comments/comment17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17-07-06T23:55:16.913" idx="21">
    <p:pos x="10" y="10"/>
    <p:text>Также современные метаморфные вирусы используют и иные технологии усложнения детектирования:
- «сплайсинг» (перемешивание кода вируса с кодом зараженной программы);
- EPO – размещение первой команды вируса в случайной позиции внутри зараженной программы и т. п.
Магистральное направление борьбы с метаморфиками основано на сравнении двух алгоритмов:
- выполняющегося подозрительной программой;
- «алгоритмического образца», характерного для конкретного вируса.Этот «алгоритмический образец» можно считать своего рода «сигнатурой» метаморфного вируса. Теоретически корректно сравнить два алгоритма на эквивалентность можно единственным способом: сгенерировать всевозможные варианты исходных данных и проверить, всегда ли совпадают результаты работы «подозрительного» и «образцового» алгоритмов. Разумеется, на практике такой подход нереализуем, поэтому в реальности используются всяческие «упрощения». Увы, даже «упрощенные» методики детектирования метаморфных вирусов очень ресурсоемки: требуют больших объемов оперативной памяти и долго работают.</p:text>
    <p:extLst>
      <p:ext uri="{C676402C-5697-4E1C-873F-D02D1690AC5C}">
        <p15:threadingInfo xmlns:p15="http://schemas.microsoft.com/office/powerpoint/2012/main" timeZoneBias="-180"/>
      </p:ext>
    </p:extLst>
  </p:cm>
</p:cmLst>
</file>

<file path=ppt/comments/comment18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17-07-06T23:56:54.318" idx="23">
    <p:pos x="131" y="82"/>
    <p:text>Здесь под «эвристикой» понимается воспроизведение подходов, свойственных человеческому мышлению. В общем, решение задачи детектирования «нового» вируса лежит в сфере компетенции сложной математической дисциплины, известной как «распознавание образов». Согласно одной из широко распространенных точек зрения, эта дисциплина занимается: 1)  «кластеризацией» – выделением на множестве объектов непересекающихся классов; 2)  «классификацией» – отнесением конкретного объекта к тому или иному заранее определенному классу.</p:text>
    <p:extLst>
      <p:ext uri="{C676402C-5697-4E1C-873F-D02D1690AC5C}">
        <p15:threadingInfo xmlns:p15="http://schemas.microsoft.com/office/powerpoint/2012/main" timeZoneBias="-180"/>
      </p:ext>
    </p:extLst>
  </p:cm>
</p:cmLst>
</file>

<file path=ppt/comments/comment19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17-07-07T00:03:49.909" idx="24">
    <p:pos x="10" y="10"/>
    <p:text>Не менее характерным признаком может служить наличие или отсутствие в программе более длинных байтовых цепочек – сигнатур и масок, присущих не конкретным вирусам и семействам, а обширным классам однотипных вредоносных программ. Например, сигнатуры «CD 21h», «9Ch 9Ah 84h 00 00 00» и маска «9Ch 68h ???? EAh 84h 00 00 00» могут служить признаком того, что подозрительная MS-DOS программа вызвала некоторое системное прерывание. А маска «68h ???????? E8h» обычно соответствует вызову некоторого системного сервиса Win32-программой.</p:text>
    <p:extLst>
      <p:ext uri="{C676402C-5697-4E1C-873F-D02D1690AC5C}">
        <p15:threadingInfo xmlns:p15="http://schemas.microsoft.com/office/powerpoint/2012/main" timeZoneBias="-180"/>
      </p:ext>
    </p:extLst>
  </p:cm>
</p:cmLst>
</file>

<file path=ppt/comments/comment2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17-07-06T23:31:30.089" idx="4">
    <p:pos x="10" y="10"/>
    <p:text>Как правило, проверка наличия или отсутствия этих признаков возможна либо «на глазок», либо с применением штатных утилит операционной системы.</p:text>
    <p:extLst>
      <p:ext uri="{C676402C-5697-4E1C-873F-D02D1690AC5C}">
        <p15:threadingInfo xmlns:p15="http://schemas.microsoft.com/office/powerpoint/2012/main" timeZoneBias="-180"/>
      </p:ext>
    </p:extLst>
  </p:cm>
</p:cmLst>
</file>

<file path=ppt/comments/comment20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17-07-07T00:04:17.827" idx="25">
    <p:pos x="115" y="91"/>
    <p:text>Простой пример – пусть в длинной цепочке событий, полученной в результате эмуляции или трассировки подозрительной программы, необходимо проверить не только присутствие, но и правильный порядок расположения событий «O – открыть файл», «W – записать в файл», «C – закрыть файл».</p:text>
    <p:extLst>
      <p:ext uri="{C676402C-5697-4E1C-873F-D02D1690AC5C}">
        <p15:threadingInfo xmlns:p15="http://schemas.microsoft.com/office/powerpoint/2012/main" timeZoneBias="-180"/>
      </p:ext>
    </p:extLst>
  </p:cm>
</p:cmLst>
</file>

<file path=ppt/comments/comment2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17-07-07T00:05:07.282" idx="26">
    <p:pos x="10" y="10"/>
    <p:text>Сначала берется большая обучающая выборка вирусов и нормальных программ, и по ней определяются исходные значения P(Di). Впрочем, для простоты можно считать, что все они одинаковы и равны 1/N. Потом берется коллекция из вирусов, заранее расклассифицированных по N типам, и по ней определяются P(Si|Dj). На этом обучение Байесовского «решателя» завершено. Полученные данные «зашиваются» в антивирус. Работа «решателя» заключается в следующем. Допустим, имеется подозрительная программа. Антивирус сканирует ее и находит в ней некоторый набор из K «симптомов» S = {S1, S2, …, SK}. Необходимо оценить, какова вероятность «диагноза» Di. В этом случае по формуле Байеса вычисляются вероятности P(Di|Sj) для всех Sj, входящих в набор S. Далее, в предположении, что все «симптомы» статистически независимы, можно определить искомую вероятность:
 P(Di|S) = P(Di|S1)×P(Di|S2) ×…×P(Di|SK).</p:text>
    <p:extLst>
      <p:ext uri="{C676402C-5697-4E1C-873F-D02D1690AC5C}">
        <p15:threadingInfo xmlns:p15="http://schemas.microsoft.com/office/powerpoint/2012/main" timeZoneBias="-180"/>
      </p:ext>
    </p:extLst>
  </p:cm>
</p:cmLst>
</file>

<file path=ppt/comments/comment22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17-07-07T00:06:30.959" idx="27">
    <p:pos x="10" y="10"/>
    <p:text>Первая группа подходов и методов, включающая поиск сигнатур, расчет контрольных сумм, вычисление коэффициентов «похожести», эвристический анализ совокупностей разнообразных признаков и прочее, была нами выше достаточно подробна рассмотрена. «Динамика» (в форме эмуляции и трассировки) играла в этих методах подчиненную роль, как средство получения иного – более удобного для исследования, – но все равно статичного образа «подозрительных» программ. 
Однако не менее эффективной разновидностью антивирусной защиты является детектирование вирусов в процессе их работы по характерной последовательности выполняемых действий. Самые ранние эксперименты в этом направлении проводились еще «на заре» эпохи компьютерных вирусов, достаточно вспомнить хотя бы антивирусный монитор «-D» Е. Касперского (1990 г.). Эта программа перехватывала наиболее часто используемые системные прерывания MS-DOS и BIOS и информировала пользователя о всяческих «опасных» и «подозрительных» событиях. Идея антивирусных мониторов была реанимирована позже, в эпоху Windows – в форме «гибрида» антивируса-монитора и антивируса-сканера. Типичный антивирус, работающий по этому принципу, перехватывает минимальный набор системных функций, достаточный для контроля над файловыми операциями. Благодаря этому «резидентный» антивирус получает управление при создании, открытии, чтении и записи файла, без чего невозможны ни запуск программ, ни их копирование с внешнего носителя. Получив управление, антивирус работает как обычный «сканер» – то есть, используя поиск сигнатур, сравнение контрольных сумм и эвристический анализ, пытается обнаружить в программном файле ту или иную разновидность вируса.</p:text>
    <p:extLst>
      <p:ext uri="{C676402C-5697-4E1C-873F-D02D1690AC5C}">
        <p15:threadingInfo xmlns:p15="http://schemas.microsoft.com/office/powerpoint/2012/main" timeZoneBias="-180"/>
      </p:ext>
    </p:extLst>
  </p:cm>
</p:cmLst>
</file>

<file path=ppt/comments/comment3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17-07-06T23:31:47.518" idx="5">
    <p:pos x="10" y="10"/>
    <p:text>Кроме того, большое количество косвенных признаков можно обнаружить, сканируя код программы на характерные фрагменты. Например: байт E9h в начале COM-файлов соответствует команде «JMP» и может свидетельствовать о зараженности ее «стандартным» методом; цепочка байтов E80000h или E8000000h в начале программы может означать попытку вычислить «дельта-смещение»; команда «MOV AH, 4Ch» (константа 4CB4h) помогает вирусу искать файлы в каталоге, а «CMP AX, ‘MZ’» (цепочка байтов 3Dh 4D4 5Ah) – различать COM- и EXE-программы; константа 0EDB88320h часто используется при расчете CRC-32, а константы типа 553B5C78h или 0AE17EBEFh встречаются в вирусах, ищущих в таблицах экспорта адреса функций CreateFileA и FindFirstFileA по контрольным суммам их имен и т. п. 
Однозначным признаком зараженности «слабые сигнатуры» служить никоим образом не могут и не должны. В качестве примера, подтверждающего этот тезис, можно вспомнить историю, произошедшую в конце 1980-х годов. Один из популярных «импортных» антивирусов – программа TNTVIRUS – «вакцинировал» все программы на диске, записывая в конец строчку «MsDos», чтобы вирус Jerusalem считал их уже зараженными и не трогал. Другой же «антивирус», отечественный ANTIKOT, «лечил» файлы, распознавая наличие в них вируса исключительно по строчке «MsDos». Контроль «слабых сигнатур» до сих пор остается на вооружении вирусологов – как один из методов эвристического анализа.</p:text>
    <p:extLst>
      <p:ext uri="{C676402C-5697-4E1C-873F-D02D1690AC5C}">
        <p15:threadingInfo xmlns:p15="http://schemas.microsoft.com/office/powerpoint/2012/main" timeZoneBias="-180"/>
      </p:ext>
    </p:extLst>
  </p:cm>
</p:cmLst>
</file>

<file path=ppt/comments/comment4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17-07-06T23:32:12.180" idx="6">
    <p:pos x="10" y="10"/>
    <p:text>Кроме того, сигнатурный поиск можно применить и для поиска некоторых разновидностей полиморфных вирусов. Единственная разновидность вирусов, к которой совсем не применимо сигнатурное детектирование, – это «метаморфы», то есть вирусы, использующие идеи замены и пермутации (перемешивания) команд для всего своего тела.</p:text>
    <p:extLst>
      <p:ext uri="{C676402C-5697-4E1C-873F-D02D1690AC5C}">
        <p15:threadingInfo xmlns:p15="http://schemas.microsoft.com/office/powerpoint/2012/main" timeZoneBias="-180"/>
      </p:ext>
    </p:extLst>
  </p:cm>
</p:cmLst>
</file>

<file path=ppt/comments/comment5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17-07-06T23:32:24.131" idx="7">
    <p:pos x="10" y="10"/>
    <p:text>То есть три различных компонента сигнатуры отвечают на вопросы «что», «где» и «когда». Разумеется, в составе сигнатуры могут встречаться и другие компоненты вспомогательного назначения. В частности, это может быть признак: откуда отсчитывать смещение фрагмента – от начала файла, конца файла или точки входа в программу.</p:text>
    <p:extLst>
      <p:ext uri="{C676402C-5697-4E1C-873F-D02D1690AC5C}">
        <p15:threadingInfo xmlns:p15="http://schemas.microsoft.com/office/powerpoint/2012/main" timeZoneBias="-180"/>
      </p:ext>
    </p:extLst>
  </p:cm>
</p:cmLst>
</file>

<file path=ppt/comments/comment6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17-07-06T23:30:09.044" idx="2">
    <p:pos x="10" y="10"/>
    <p:text>Первый отрезок всегда присутствует в файле и памяти по нулевому смещению от начала вируса – то есть от той точки, куда вирус передает управление командой «JMP». В этом фрагменте встречаются как переменные, так и постоянные участки, поэтому для описания последовательности байтов используются символы-джокеры «?». Такие «прерывистые» сигнатуры иногда называют масками.</p:text>
    <p:extLst>
      <p:ext uri="{C676402C-5697-4E1C-873F-D02D1690AC5C}">
        <p15:threadingInfo xmlns:p15="http://schemas.microsoft.com/office/powerpoint/2012/main" timeZoneBias="-180"/>
      </p:ext>
    </p:extLst>
  </p:cm>
</p:cmLst>
</file>

<file path=ppt/comments/comment7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17-07-06T23:32:55.382" idx="9">
    <p:pos x="10" y="10"/>
    <p:text>Более корректный алгоритм выбора «хороших» сигнатур  в 1994 году обнародовали сотрудники IBM Дж. Кепхарт и В. Арнольд. 
Предположим, что стоит задача выбора сигнатуры B = B1 B2…BS длиной S байтов для вредоносной программы с постоянным фрагментом длиной Q. Нетрудно сообразить, что всего возможно QS = Q – S + 1 различных вариантов сигнатуры. Лучшим является тот, который не встречается ни в других вирусах, ни в «нормальных» программах, и вероятность появления его в пока еще не написанных программах тоже невелика.
Для того чтобы оценить эту вероятность, сигнатуру рассматривают как совокупность из S – n + 1 всевозможных непрерывных цепочек длиной по n байтов – так называемых n-грамм. Например, в сигнатуре B = B1 B2 B3 B4 B5 можно выделить три 3-граммы: B1 B2 B3, B2 B3 B4 и B3 B4 B5. Очевидно, что сигнатура, состоящая из «типичных» n-грамм, хуже сигнатуры, состоящей из «редких» n-грамм. Ее использование в антивирусе может приводить к ложным срабатываниям. Например, 2-грамма «MZ» характерна не только для сетевых червей, но и для любых EXE-программ, и поэтому использовать ее в составе сигнатуры нежелательно.</p:text>
    <p:extLst>
      <p:ext uri="{C676402C-5697-4E1C-873F-D02D1690AC5C}">
        <p15:threadingInfo xmlns:p15="http://schemas.microsoft.com/office/powerpoint/2012/main" timeZoneBias="-180"/>
      </p:ext>
    </p:extLst>
  </p:cm>
</p:cmLst>
</file>

<file path=ppt/comments/comment8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17-07-06T23:33:33.080" idx="10">
    <p:pos x="10" y="10"/>
    <p:text>Идея заключается в том, чтобы выполнять сравнение данных с образцом, начиная с его  последней буквы – справа налево. Если расхождений не обнаружено, значит, образец в наборе найден. В противном случае (то есть если в какой-нибудь букве расхождение все-таки возникло) возможны две принципиально различные ситуации.
Первая ситуация возникает, когда в образце уже имеются буквы, равные той, которая в этот момент находится напротив «хвоста» образца. В этом случае необходимо сдвигать образец таким образом, чтобы напротив этой буквы строки оказалась «предпоследняя» в образце такая же буква (то есть напротив 3-й буквы строки – первая буква образца).</p:text>
    <p:extLst>
      <p:ext uri="{C676402C-5697-4E1C-873F-D02D1690AC5C}">
        <p15:threadingInfo xmlns:p15="http://schemas.microsoft.com/office/powerpoint/2012/main" timeZoneBias="-180"/>
      </p:ext>
    </p:extLst>
  </p:cm>
</p:cmLst>
</file>

<file path=ppt/comments/comment9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17-07-06T23:36:49.430" idx="13">
    <p:pos x="10" y="10"/>
    <p:text>Сначала необходимо минимизировать быстродействие антивируса за счет уменьшения размера первой, «файловой» базы данных. Речь идет о том, чтобы искать «сигнатуры» в файле не везде, а только в избранных позициях. К сожалению, применение «метода n-грамм» при выборе «хороших» сигнатур, по-видимому, приводит к необходимости поиска сигнатур по самым разнообразным смещениям в файле. В худшем случае все эти смещения окажутся различны, и антивирусу придется считывать данные из стольких разных позиций в файле, сколько записей в его справочной базе.</p:text>
    <p:extLst>
      <p:ext uri="{C676402C-5697-4E1C-873F-D02D1690AC5C}">
        <p15:threadingInfo xmlns:p15="http://schemas.microsoft.com/office/powerpoint/2012/main" timeZoneBias="-180"/>
      </p:ext>
    </p:extLst>
  </p:cm>
</p:cmLst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BBF2FFA-82DC-4FA1-A761-CF4ED58792B1}" type="datetimeFigureOut">
              <a:rPr lang="ru-RU" smtClean="0"/>
              <a:t>14.07.2017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C9B4E00-BE38-4A2D-8A94-602AF1DAB89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9486898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9B4E00-BE38-4A2D-8A94-602AF1DAB891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2189298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9B4E00-BE38-4A2D-8A94-602AF1DAB891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3252454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9B4E00-BE38-4A2D-8A94-602AF1DAB891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7938028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9B4E00-BE38-4A2D-8A94-602AF1DAB891}" type="slidenum">
              <a:rPr lang="ru-RU" smtClean="0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2534859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9B4E00-BE38-4A2D-8A94-602AF1DAB891}" type="slidenum">
              <a:rPr lang="ru-RU" smtClean="0"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3282908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9B4E00-BE38-4A2D-8A94-602AF1DAB891}" type="slidenum">
              <a:rPr lang="ru-RU" smtClean="0"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0032190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9B4E00-BE38-4A2D-8A94-602AF1DAB891}" type="slidenum">
              <a:rPr lang="ru-RU" smtClean="0"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669729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9B4E00-BE38-4A2D-8A94-602AF1DAB891}" type="slidenum">
              <a:rPr lang="ru-RU" smtClean="0"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0587622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14.07.2017</a:t>
            </a:fld>
            <a:endParaRPr lang="ru-RU" dirty="0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14.07.2017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14.07.2017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14.07.2017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14.07.2017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14.07.2017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14.07.2017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14.07.2017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14.07.2017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14.07.2017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14.07.2017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dirty="0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14.07.2017</a:t>
            </a:fld>
            <a:endParaRPr lang="ru-RU" dirty="0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 dirty="0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 dirty="0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comments" Target="../comments/commen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omments" Target="../comments/comment7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comments" Target="../comments/comment8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comments" Target="../comments/comment9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comments" Target="../comments/comment10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comments" Target="../comments/comment11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comments" Target="../comments/comment12.xml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comments" Target="../comments/comment13.xml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comments" Target="../comments/comment1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comments" Target="../comments/comment1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comments" Target="../comments/comment1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comments" Target="../comments/comment17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comments" Target="../comments/comment18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comments" Target="../comments/comment19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comments" Target="../comments/comment20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comments" Target="../comments/comment21.xml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comments" Target="../comments/comment22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omments" Target="../comments/comment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omments" Target="../comments/comment2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omments" Target="../comments/comment3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comments" Target="../comments/commen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omments" Target="../comments/comment5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ctrTitle"/>
          </p:nvPr>
        </p:nvSpPr>
        <p:spPr>
          <a:xfrm>
            <a:off x="500034" y="714356"/>
            <a:ext cx="7851648" cy="3000396"/>
          </a:xfrm>
        </p:spPr>
        <p:txBody>
          <a:bodyPr>
            <a:noAutofit/>
          </a:bodyPr>
          <a:lstStyle/>
          <a:p>
            <a:pPr algn="ctr" fontAlgn="ctr"/>
            <a:r>
              <a:rPr lang="ru-RU" sz="3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Кафедра Защищенных систем связи</a:t>
            </a:r>
            <a:br>
              <a:rPr lang="ru-RU" sz="3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3600" b="0" dirty="0" smtClean="0">
                <a:latin typeface="Arial Cyr"/>
              </a:rPr>
              <a:t>Malware </a:t>
            </a:r>
            <a:r>
              <a:rPr lang="ru-RU" sz="3600" b="0" dirty="0" smtClean="0">
                <a:latin typeface="Arial Cyr"/>
              </a:rPr>
              <a:t/>
            </a:r>
            <a:br>
              <a:rPr lang="ru-RU" sz="3600" b="0" dirty="0" smtClean="0">
                <a:latin typeface="Arial Cyr"/>
              </a:rPr>
            </a:br>
            <a:r>
              <a:rPr lang="en-US" sz="3600" b="0" dirty="0" smtClean="0">
                <a:latin typeface="Arial Cyr"/>
              </a:rPr>
              <a:t>(</a:t>
            </a:r>
            <a:r>
              <a:rPr lang="ru-RU" sz="3600" b="0" dirty="0" smtClean="0">
                <a:latin typeface="Arial Cyr"/>
              </a:rPr>
              <a:t>Вредоносное ПО)</a:t>
            </a:r>
            <a:br>
              <a:rPr lang="ru-RU" sz="3600" b="0" dirty="0" smtClean="0">
                <a:latin typeface="Arial Cyr"/>
              </a:rPr>
            </a:br>
            <a:r>
              <a:rPr lang="en-US" sz="3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3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Лекция 1</a:t>
            </a:r>
            <a:r>
              <a:rPr lang="en-US" sz="3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ru-RU" sz="3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 Методы обнаружения вирусов</a:t>
            </a:r>
            <a:endParaRPr lang="ru-RU" sz="3600" dirty="0">
              <a:solidFill>
                <a:schemeClr val="tx1"/>
              </a:solidFill>
            </a:endParaRPr>
          </a:p>
        </p:txBody>
      </p:sp>
      <p:sp>
        <p:nvSpPr>
          <p:cNvPr id="5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786050" y="4357694"/>
            <a:ext cx="5643570" cy="1500198"/>
          </a:xfrm>
        </p:spPr>
        <p:txBody>
          <a:bodyPr>
            <a:normAutofit/>
          </a:bodyPr>
          <a:lstStyle/>
          <a:p>
            <a:r>
              <a:rPr lang="ru-RU" sz="2600" dirty="0" smtClean="0"/>
              <a:t>Заведующий кафедрой ЗСС</a:t>
            </a:r>
          </a:p>
          <a:p>
            <a:r>
              <a:rPr lang="ru-RU" sz="2600" dirty="0" smtClean="0"/>
              <a:t>к.т.н., доц. А.В.Красов </a:t>
            </a:r>
            <a:endParaRPr lang="ru-RU" sz="2600" dirty="0"/>
          </a:p>
        </p:txBody>
      </p:sp>
      <p:pic>
        <p:nvPicPr>
          <p:cNvPr id="6" name="Рисунок 5" descr="emlema-zss-1.bmp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85720" y="4500570"/>
            <a:ext cx="1787220" cy="207167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2060848"/>
            <a:ext cx="8229600" cy="2016224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Можно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составить сигнатуру, состоящую из двух отрезков длиной, например, по 6 байтов каждый.</a:t>
            </a:r>
          </a:p>
          <a:p>
            <a:pPr marL="0" indent="0">
              <a:buNone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																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2071670" y="0"/>
            <a:ext cx="5143536" cy="57148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Кафедра Защищенных систем связи</a:t>
            </a:r>
            <a:b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</a:b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rial Cyr"/>
                <a:ea typeface="+mj-ea"/>
                <a:cs typeface="+mj-cs"/>
              </a:rPr>
              <a:t> Malware (</a:t>
            </a:r>
            <a: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rial Cyr"/>
                <a:ea typeface="+mj-ea"/>
                <a:cs typeface="+mj-cs"/>
              </a:rPr>
              <a:t>Вредоносное ПО)</a:t>
            </a:r>
            <a:endParaRPr kumimoji="0" lang="ru-RU" sz="1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9674" y="3356992"/>
            <a:ext cx="8478929" cy="432048"/>
          </a:xfrm>
          <a:prstGeom prst="rect">
            <a:avLst/>
          </a:prstGeom>
        </p:spPr>
      </p:pic>
      <p:grpSp>
        <p:nvGrpSpPr>
          <p:cNvPr id="6" name="Группа 19"/>
          <p:cNvGrpSpPr/>
          <p:nvPr/>
        </p:nvGrpSpPr>
        <p:grpSpPr>
          <a:xfrm>
            <a:off x="250001" y="1004146"/>
            <a:ext cx="8643998" cy="545727"/>
            <a:chOff x="1187450" y="1847850"/>
            <a:chExt cx="6769322" cy="545727"/>
          </a:xfrm>
        </p:grpSpPr>
        <p:sp>
          <p:nvSpPr>
            <p:cNvPr id="7" name="AutoShape 4"/>
            <p:cNvSpPr>
              <a:spLocks noChangeArrowheads="1"/>
            </p:cNvSpPr>
            <p:nvPr/>
          </p:nvSpPr>
          <p:spPr bwMode="auto">
            <a:xfrm>
              <a:off x="1219940" y="1891609"/>
              <a:ext cx="6736832" cy="501968"/>
            </a:xfrm>
            <a:prstGeom prst="roundRect">
              <a:avLst>
                <a:gd name="adj" fmla="val 4167"/>
              </a:avLst>
            </a:prstGeom>
            <a:solidFill>
              <a:schemeClr val="accent1">
                <a:lumMod val="20000"/>
                <a:lumOff val="80000"/>
              </a:schemeClr>
            </a:solidFill>
            <a:ln w="9525" algn="ctr">
              <a:solidFill>
                <a:srgbClr val="4D4D4D"/>
              </a:solidFill>
              <a:round/>
              <a:headEnd/>
              <a:tailEnd/>
            </a:ln>
            <a:effectLst>
              <a:outerShdw dist="35921" dir="2700000" algn="ctr" rotWithShape="0">
                <a:srgbClr val="AFAFAF"/>
              </a:outerShdw>
            </a:effectLst>
          </p:spPr>
          <p:txBody>
            <a:bodyPr wrap="square" lIns="457200" anchor="ctr">
              <a:spAutoFit/>
            </a:bodyPr>
            <a:lstStyle/>
            <a:p>
              <a:r>
                <a:rPr lang="ru-RU" sz="2000" b="1" dirty="0" smtClean="0"/>
                <a:t>    </a:t>
              </a:r>
              <a:r>
                <a:rPr lang="ru-RU" sz="2600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Вирус </a:t>
              </a:r>
              <a:r>
                <a:rPr lang="en-US" sz="2600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Seat.2389</a:t>
              </a:r>
              <a:endParaRPr lang="ru-RU" sz="2600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8" name="AutoShape 8"/>
            <p:cNvSpPr>
              <a:spLocks noChangeArrowheads="1"/>
            </p:cNvSpPr>
            <p:nvPr/>
          </p:nvSpPr>
          <p:spPr bwMode="auto">
            <a:xfrm>
              <a:off x="1187450" y="1847850"/>
              <a:ext cx="392113" cy="457200"/>
            </a:xfrm>
            <a:prstGeom prst="roundRect">
              <a:avLst>
                <a:gd name="adj" fmla="val 0"/>
              </a:avLst>
            </a:prstGeom>
            <a:gradFill rotWithShape="1">
              <a:gsLst>
                <a:gs pos="0">
                  <a:srgbClr val="FFC000"/>
                </a:gs>
                <a:gs pos="50000">
                  <a:srgbClr val="F0F0F0"/>
                </a:gs>
                <a:gs pos="100000">
                  <a:srgbClr val="FFC000"/>
                </a:gs>
              </a:gsLst>
              <a:lin ang="5400000" scaled="1"/>
            </a:gradFill>
            <a:ln w="9525">
              <a:solidFill>
                <a:schemeClr val="tx1"/>
              </a:solidFill>
              <a:round/>
              <a:headEnd/>
              <a:tailEnd/>
            </a:ln>
            <a:effectLst>
              <a:outerShdw dist="35921" dir="2700000" algn="ctr" rotWithShape="0">
                <a:schemeClr val="tx1">
                  <a:alpha val="50000"/>
                </a:schemeClr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r>
                <a:rPr lang="en-US" sz="2800" dirty="0">
                  <a:solidFill>
                    <a:srgbClr val="990033"/>
                  </a:solidFill>
                  <a:latin typeface="Wingdings" pitchFamily="2" charset="2"/>
                </a:rPr>
                <a:t>ü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5223991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91489" y="1772816"/>
            <a:ext cx="8229600" cy="4389120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Существует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потребность в алгоритмах, позволяющих автоматизировать процесс выбора 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«хороших» сигнатур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качестве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«хорошей» сигнатуры вируса можно выбирать любую цепочку его байтов, не встретившуюся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базе данных со всевозможными сигнатурами вирусов. Такая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база будет очень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велика, но нет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никакой гарантии, что эта сигнатура не встретится в какой-нибудь прикладной программе, отсутствующей в базе. </a:t>
            </a:r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2071670" y="0"/>
            <a:ext cx="5143536" cy="57148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Кафедра Защищенных систем связи</a:t>
            </a:r>
            <a:b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</a:b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rial Cyr"/>
                <a:ea typeface="+mj-ea"/>
                <a:cs typeface="+mj-cs"/>
              </a:rPr>
              <a:t> Malware (</a:t>
            </a:r>
            <a: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rial Cyr"/>
                <a:ea typeface="+mj-ea"/>
                <a:cs typeface="+mj-cs"/>
              </a:rPr>
              <a:t>Вредоносное ПО)</a:t>
            </a:r>
            <a:endParaRPr kumimoji="0" lang="ru-RU" sz="1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grpSp>
        <p:nvGrpSpPr>
          <p:cNvPr id="5" name="Группа 19"/>
          <p:cNvGrpSpPr/>
          <p:nvPr/>
        </p:nvGrpSpPr>
        <p:grpSpPr>
          <a:xfrm>
            <a:off x="250001" y="1004146"/>
            <a:ext cx="8643998" cy="545727"/>
            <a:chOff x="1187450" y="1847850"/>
            <a:chExt cx="6769322" cy="545727"/>
          </a:xfrm>
        </p:grpSpPr>
        <p:sp>
          <p:nvSpPr>
            <p:cNvPr id="6" name="AutoShape 4"/>
            <p:cNvSpPr>
              <a:spLocks noChangeArrowheads="1"/>
            </p:cNvSpPr>
            <p:nvPr/>
          </p:nvSpPr>
          <p:spPr bwMode="auto">
            <a:xfrm>
              <a:off x="1219940" y="1891609"/>
              <a:ext cx="6736832" cy="501968"/>
            </a:xfrm>
            <a:prstGeom prst="roundRect">
              <a:avLst>
                <a:gd name="adj" fmla="val 4167"/>
              </a:avLst>
            </a:prstGeom>
            <a:solidFill>
              <a:schemeClr val="accent1">
                <a:lumMod val="20000"/>
                <a:lumOff val="80000"/>
              </a:schemeClr>
            </a:solidFill>
            <a:ln w="9525" algn="ctr">
              <a:solidFill>
                <a:srgbClr val="4D4D4D"/>
              </a:solidFill>
              <a:round/>
              <a:headEnd/>
              <a:tailEnd/>
            </a:ln>
            <a:effectLst>
              <a:outerShdw dist="35921" dir="2700000" algn="ctr" rotWithShape="0">
                <a:srgbClr val="AFAFAF"/>
              </a:outerShdw>
            </a:effectLst>
          </p:spPr>
          <p:txBody>
            <a:bodyPr wrap="square" lIns="457200" anchor="ctr">
              <a:spAutoFit/>
            </a:bodyPr>
            <a:lstStyle/>
            <a:p>
              <a:r>
                <a:rPr lang="ru-RU" sz="2000" b="1" dirty="0" smtClean="0"/>
                <a:t>    </a:t>
              </a:r>
              <a:r>
                <a:rPr lang="en-US" sz="2000" b="1" dirty="0"/>
                <a:t> </a:t>
              </a:r>
              <a:r>
                <a:rPr lang="ru-RU" sz="2600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Алгоритмы автоматизации</a:t>
              </a:r>
              <a:endParaRPr lang="ru-RU" sz="2600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7" name="AutoShape 8"/>
            <p:cNvSpPr>
              <a:spLocks noChangeArrowheads="1"/>
            </p:cNvSpPr>
            <p:nvPr/>
          </p:nvSpPr>
          <p:spPr bwMode="auto">
            <a:xfrm>
              <a:off x="1187450" y="1847850"/>
              <a:ext cx="392113" cy="457200"/>
            </a:xfrm>
            <a:prstGeom prst="roundRect">
              <a:avLst>
                <a:gd name="adj" fmla="val 0"/>
              </a:avLst>
            </a:prstGeom>
            <a:gradFill rotWithShape="1">
              <a:gsLst>
                <a:gs pos="0">
                  <a:srgbClr val="FFC000"/>
                </a:gs>
                <a:gs pos="50000">
                  <a:srgbClr val="F0F0F0"/>
                </a:gs>
                <a:gs pos="100000">
                  <a:srgbClr val="FFC000"/>
                </a:gs>
              </a:gsLst>
              <a:lin ang="5400000" scaled="1"/>
            </a:gradFill>
            <a:ln w="9525">
              <a:solidFill>
                <a:schemeClr val="tx1"/>
              </a:solidFill>
              <a:round/>
              <a:headEnd/>
              <a:tailEnd/>
            </a:ln>
            <a:effectLst>
              <a:outerShdw dist="35921" dir="2700000" algn="ctr" rotWithShape="0">
                <a:schemeClr val="tx1">
                  <a:alpha val="50000"/>
                </a:schemeClr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r>
                <a:rPr lang="en-US" sz="2800" dirty="0">
                  <a:solidFill>
                    <a:srgbClr val="990033"/>
                  </a:solidFill>
                  <a:latin typeface="Wingdings" pitchFamily="2" charset="2"/>
                </a:rPr>
                <a:t>ü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9137340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91489" y="1942468"/>
            <a:ext cx="8229600" cy="792088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Рассмотрим алгоритм 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Бойера-Мура-Хорспула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на примере поиска образца «ЛОМ» в строке «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ГОЛОВОЛОМКА». 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2071670" y="0"/>
            <a:ext cx="5143536" cy="57148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Кафедра Защищенных систем связи</a:t>
            </a:r>
            <a:b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</a:b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rial Cyr"/>
                <a:ea typeface="+mj-ea"/>
                <a:cs typeface="+mj-cs"/>
              </a:rPr>
              <a:t> Malware (</a:t>
            </a:r>
            <a: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rial Cyr"/>
                <a:ea typeface="+mj-ea"/>
                <a:cs typeface="+mj-cs"/>
              </a:rPr>
              <a:t>Вредоносное ПО)</a:t>
            </a:r>
            <a:endParaRPr kumimoji="0" lang="ru-RU" sz="1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7704" y="2904229"/>
            <a:ext cx="4680520" cy="2757019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430970" y="5661248"/>
            <a:ext cx="842493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Алгоритм Бойера-Мура-Хорспула работает тем эффективнее, чем более длинные образцы предлагаются ему для поиска. </a:t>
            </a:r>
          </a:p>
        </p:txBody>
      </p:sp>
      <p:grpSp>
        <p:nvGrpSpPr>
          <p:cNvPr id="6" name="Группа 19"/>
          <p:cNvGrpSpPr/>
          <p:nvPr/>
        </p:nvGrpSpPr>
        <p:grpSpPr>
          <a:xfrm>
            <a:off x="250001" y="1004146"/>
            <a:ext cx="8643998" cy="545727"/>
            <a:chOff x="1187450" y="1847850"/>
            <a:chExt cx="6769322" cy="545727"/>
          </a:xfrm>
        </p:grpSpPr>
        <p:sp>
          <p:nvSpPr>
            <p:cNvPr id="7" name="AutoShape 4"/>
            <p:cNvSpPr>
              <a:spLocks noChangeArrowheads="1"/>
            </p:cNvSpPr>
            <p:nvPr/>
          </p:nvSpPr>
          <p:spPr bwMode="auto">
            <a:xfrm>
              <a:off x="1219940" y="1891609"/>
              <a:ext cx="6736832" cy="501968"/>
            </a:xfrm>
            <a:prstGeom prst="roundRect">
              <a:avLst>
                <a:gd name="adj" fmla="val 4167"/>
              </a:avLst>
            </a:prstGeom>
            <a:solidFill>
              <a:schemeClr val="accent1">
                <a:lumMod val="20000"/>
                <a:lumOff val="80000"/>
              </a:schemeClr>
            </a:solidFill>
            <a:ln w="9525" algn="ctr">
              <a:solidFill>
                <a:srgbClr val="4D4D4D"/>
              </a:solidFill>
              <a:round/>
              <a:headEnd/>
              <a:tailEnd/>
            </a:ln>
            <a:effectLst>
              <a:outerShdw dist="35921" dir="2700000" algn="ctr" rotWithShape="0">
                <a:srgbClr val="AFAFAF"/>
              </a:outerShdw>
            </a:effectLst>
          </p:spPr>
          <p:txBody>
            <a:bodyPr wrap="square" lIns="457200" anchor="ctr">
              <a:spAutoFit/>
            </a:bodyPr>
            <a:lstStyle/>
            <a:p>
              <a:r>
                <a:rPr lang="ru-RU" sz="2000" b="1" dirty="0" smtClean="0"/>
                <a:t>    </a:t>
              </a:r>
              <a:r>
                <a:rPr lang="en-US" sz="2000" b="1" dirty="0"/>
                <a:t> </a:t>
              </a:r>
              <a:r>
                <a:rPr lang="ru-RU" sz="2600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Алгоритм Бойера-Мура-</a:t>
              </a:r>
              <a:r>
                <a:rPr lang="ru-RU" sz="2600" b="1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Хорспула</a:t>
              </a:r>
              <a:endParaRPr lang="ru-RU" sz="2600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8" name="AutoShape 8"/>
            <p:cNvSpPr>
              <a:spLocks noChangeArrowheads="1"/>
            </p:cNvSpPr>
            <p:nvPr/>
          </p:nvSpPr>
          <p:spPr bwMode="auto">
            <a:xfrm>
              <a:off x="1187450" y="1847850"/>
              <a:ext cx="392113" cy="457200"/>
            </a:xfrm>
            <a:prstGeom prst="roundRect">
              <a:avLst>
                <a:gd name="adj" fmla="val 0"/>
              </a:avLst>
            </a:prstGeom>
            <a:gradFill rotWithShape="1">
              <a:gsLst>
                <a:gs pos="0">
                  <a:srgbClr val="FFC000"/>
                </a:gs>
                <a:gs pos="50000">
                  <a:srgbClr val="F0F0F0"/>
                </a:gs>
                <a:gs pos="100000">
                  <a:srgbClr val="FFC000"/>
                </a:gs>
              </a:gsLst>
              <a:lin ang="5400000" scaled="1"/>
            </a:gradFill>
            <a:ln w="9525">
              <a:solidFill>
                <a:schemeClr val="tx1"/>
              </a:solidFill>
              <a:round/>
              <a:headEnd/>
              <a:tailEnd/>
            </a:ln>
            <a:effectLst>
              <a:outerShdw dist="35921" dir="2700000" algn="ctr" rotWithShape="0">
                <a:schemeClr val="tx1">
                  <a:alpha val="50000"/>
                </a:schemeClr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r>
                <a:rPr lang="en-US" sz="2800" dirty="0">
                  <a:solidFill>
                    <a:srgbClr val="990033"/>
                  </a:solidFill>
                  <a:latin typeface="Wingdings" pitchFamily="2" charset="2"/>
                </a:rPr>
                <a:t>ü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9593846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5911" y="2050963"/>
            <a:ext cx="8229600" cy="4389120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Основной недостаток сигнатурного детектирования – 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неспособность обнаружения «новых»,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еще не изученных вирусов. Кроме того, неприятной особенностью сигнатурных антивирусов является большой объем справочных данных. </a:t>
            </a:r>
            <a:endParaRPr lang="ru-RU" sz="2400" dirty="0"/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2071670" y="0"/>
            <a:ext cx="5143536" cy="57148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Кафедра Защищенных систем связи</a:t>
            </a:r>
            <a:b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</a:b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rial Cyr"/>
                <a:ea typeface="+mj-ea"/>
                <a:cs typeface="+mj-cs"/>
              </a:rPr>
              <a:t> Malware (</a:t>
            </a:r>
            <a: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rial Cyr"/>
                <a:ea typeface="+mj-ea"/>
                <a:cs typeface="+mj-cs"/>
              </a:rPr>
              <a:t>Вредоносное ПО)</a:t>
            </a:r>
            <a:endParaRPr kumimoji="0" lang="ru-RU" sz="1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grpSp>
        <p:nvGrpSpPr>
          <p:cNvPr id="5" name="Группа 19"/>
          <p:cNvGrpSpPr/>
          <p:nvPr/>
        </p:nvGrpSpPr>
        <p:grpSpPr>
          <a:xfrm>
            <a:off x="250001" y="1004146"/>
            <a:ext cx="8643998" cy="545727"/>
            <a:chOff x="1187450" y="1847850"/>
            <a:chExt cx="6769322" cy="545727"/>
          </a:xfrm>
        </p:grpSpPr>
        <p:sp>
          <p:nvSpPr>
            <p:cNvPr id="6" name="AutoShape 4"/>
            <p:cNvSpPr>
              <a:spLocks noChangeArrowheads="1"/>
            </p:cNvSpPr>
            <p:nvPr/>
          </p:nvSpPr>
          <p:spPr bwMode="auto">
            <a:xfrm>
              <a:off x="1219940" y="1891609"/>
              <a:ext cx="6736832" cy="501968"/>
            </a:xfrm>
            <a:prstGeom prst="roundRect">
              <a:avLst>
                <a:gd name="adj" fmla="val 4167"/>
              </a:avLst>
            </a:prstGeom>
            <a:solidFill>
              <a:schemeClr val="accent1">
                <a:lumMod val="20000"/>
                <a:lumOff val="80000"/>
              </a:schemeClr>
            </a:solidFill>
            <a:ln w="9525" algn="ctr">
              <a:solidFill>
                <a:srgbClr val="4D4D4D"/>
              </a:solidFill>
              <a:round/>
              <a:headEnd/>
              <a:tailEnd/>
            </a:ln>
            <a:effectLst>
              <a:outerShdw dist="35921" dir="2700000" algn="ctr" rotWithShape="0">
                <a:srgbClr val="AFAFAF"/>
              </a:outerShdw>
            </a:effectLst>
          </p:spPr>
          <p:txBody>
            <a:bodyPr wrap="square" lIns="457200" anchor="ctr">
              <a:spAutoFit/>
            </a:bodyPr>
            <a:lstStyle/>
            <a:p>
              <a:r>
                <a:rPr lang="ru-RU" sz="2000" b="1" dirty="0" smtClean="0"/>
                <a:t>    </a:t>
              </a:r>
              <a:r>
                <a:rPr lang="en-US" sz="2000" b="1" dirty="0"/>
                <a:t> </a:t>
              </a:r>
              <a:r>
                <a:rPr lang="ru-RU" sz="2600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Недостаток сигнатурного детектирования</a:t>
              </a:r>
              <a:endParaRPr lang="ru-RU" sz="2600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7" name="AutoShape 8"/>
            <p:cNvSpPr>
              <a:spLocks noChangeArrowheads="1"/>
            </p:cNvSpPr>
            <p:nvPr/>
          </p:nvSpPr>
          <p:spPr bwMode="auto">
            <a:xfrm>
              <a:off x="1187450" y="1847850"/>
              <a:ext cx="392113" cy="457200"/>
            </a:xfrm>
            <a:prstGeom prst="roundRect">
              <a:avLst>
                <a:gd name="adj" fmla="val 0"/>
              </a:avLst>
            </a:prstGeom>
            <a:gradFill rotWithShape="1">
              <a:gsLst>
                <a:gs pos="0">
                  <a:srgbClr val="FFC000"/>
                </a:gs>
                <a:gs pos="50000">
                  <a:srgbClr val="F0F0F0"/>
                </a:gs>
                <a:gs pos="100000">
                  <a:srgbClr val="FFC000"/>
                </a:gs>
              </a:gsLst>
              <a:lin ang="5400000" scaled="1"/>
            </a:gradFill>
            <a:ln w="9525">
              <a:solidFill>
                <a:schemeClr val="tx1"/>
              </a:solidFill>
              <a:round/>
              <a:headEnd/>
              <a:tailEnd/>
            </a:ln>
            <a:effectLst>
              <a:outerShdw dist="35921" dir="2700000" algn="ctr" rotWithShape="0">
                <a:schemeClr val="tx1">
                  <a:alpha val="50000"/>
                </a:schemeClr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r>
                <a:rPr lang="en-US" sz="2800" dirty="0">
                  <a:solidFill>
                    <a:srgbClr val="990033"/>
                  </a:solidFill>
                  <a:latin typeface="Wingdings" pitchFamily="2" charset="2"/>
                </a:rPr>
                <a:t>ü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4865999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Речь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идет о том, чтобы искать «сигнатуры» в файле не везде, а только в избранных позициях. К сожалению, применение «метода n-грамм» при выборе «хороших»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сигнатур,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приводит к необходимости поиска сигнатур по самым разнообразным смещениям в файле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2071670" y="0"/>
            <a:ext cx="5143536" cy="57148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Кафедра Защищенных систем связи</a:t>
            </a:r>
            <a:b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</a:b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rial Cyr"/>
                <a:ea typeface="+mj-ea"/>
                <a:cs typeface="+mj-cs"/>
              </a:rPr>
              <a:t> Malware (</a:t>
            </a:r>
            <a: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rial Cyr"/>
                <a:ea typeface="+mj-ea"/>
                <a:cs typeface="+mj-cs"/>
              </a:rPr>
              <a:t>Вредоносное ПО)</a:t>
            </a:r>
            <a:endParaRPr kumimoji="0" lang="ru-RU" sz="1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grpSp>
        <p:nvGrpSpPr>
          <p:cNvPr id="5" name="Группа 19"/>
          <p:cNvGrpSpPr/>
          <p:nvPr/>
        </p:nvGrpSpPr>
        <p:grpSpPr>
          <a:xfrm>
            <a:off x="250001" y="1004146"/>
            <a:ext cx="8643998" cy="545727"/>
            <a:chOff x="1187450" y="1847850"/>
            <a:chExt cx="6769322" cy="545727"/>
          </a:xfrm>
        </p:grpSpPr>
        <p:sp>
          <p:nvSpPr>
            <p:cNvPr id="6" name="AutoShape 4"/>
            <p:cNvSpPr>
              <a:spLocks noChangeArrowheads="1"/>
            </p:cNvSpPr>
            <p:nvPr/>
          </p:nvSpPr>
          <p:spPr bwMode="auto">
            <a:xfrm>
              <a:off x="1219940" y="1891609"/>
              <a:ext cx="6736832" cy="501968"/>
            </a:xfrm>
            <a:prstGeom prst="roundRect">
              <a:avLst>
                <a:gd name="adj" fmla="val 4167"/>
              </a:avLst>
            </a:prstGeom>
            <a:solidFill>
              <a:schemeClr val="accent1">
                <a:lumMod val="20000"/>
                <a:lumOff val="80000"/>
              </a:schemeClr>
            </a:solidFill>
            <a:ln w="9525" algn="ctr">
              <a:solidFill>
                <a:srgbClr val="4D4D4D"/>
              </a:solidFill>
              <a:round/>
              <a:headEnd/>
              <a:tailEnd/>
            </a:ln>
            <a:effectLst>
              <a:outerShdw dist="35921" dir="2700000" algn="ctr" rotWithShape="0">
                <a:srgbClr val="AFAFAF"/>
              </a:outerShdw>
            </a:effectLst>
          </p:spPr>
          <p:txBody>
            <a:bodyPr wrap="square" lIns="457200" anchor="ctr">
              <a:spAutoFit/>
            </a:bodyPr>
            <a:lstStyle/>
            <a:p>
              <a:r>
                <a:rPr lang="ru-RU" sz="2000" b="1" dirty="0" smtClean="0"/>
                <a:t>    </a:t>
              </a:r>
              <a:r>
                <a:rPr lang="en-US" sz="2000" b="1" dirty="0"/>
                <a:t> </a:t>
              </a:r>
              <a:r>
                <a:rPr lang="ru-RU" sz="2600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Выбор файловых позиций</a:t>
              </a:r>
              <a:endParaRPr lang="ru-RU" sz="2600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7" name="AutoShape 8"/>
            <p:cNvSpPr>
              <a:spLocks noChangeArrowheads="1"/>
            </p:cNvSpPr>
            <p:nvPr/>
          </p:nvSpPr>
          <p:spPr bwMode="auto">
            <a:xfrm>
              <a:off x="1187450" y="1847850"/>
              <a:ext cx="392113" cy="457200"/>
            </a:xfrm>
            <a:prstGeom prst="roundRect">
              <a:avLst>
                <a:gd name="adj" fmla="val 0"/>
              </a:avLst>
            </a:prstGeom>
            <a:gradFill rotWithShape="1">
              <a:gsLst>
                <a:gs pos="0">
                  <a:srgbClr val="FFC000"/>
                </a:gs>
                <a:gs pos="50000">
                  <a:srgbClr val="F0F0F0"/>
                </a:gs>
                <a:gs pos="100000">
                  <a:srgbClr val="FFC000"/>
                </a:gs>
              </a:gsLst>
              <a:lin ang="5400000" scaled="1"/>
            </a:gradFill>
            <a:ln w="9525">
              <a:solidFill>
                <a:schemeClr val="tx1"/>
              </a:solidFill>
              <a:round/>
              <a:headEnd/>
              <a:tailEnd/>
            </a:ln>
            <a:effectLst>
              <a:outerShdw dist="35921" dir="2700000" algn="ctr" rotWithShape="0">
                <a:schemeClr val="tx1">
                  <a:alpha val="50000"/>
                </a:schemeClr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r>
                <a:rPr lang="en-US" sz="2800" dirty="0">
                  <a:solidFill>
                    <a:srgbClr val="990033"/>
                  </a:solidFill>
                  <a:latin typeface="Wingdings" pitchFamily="2" charset="2"/>
                </a:rPr>
                <a:t>ü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727395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2071670" y="0"/>
            <a:ext cx="5143536" cy="57148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Кафедра Защищенных систем связи</a:t>
            </a:r>
            <a:b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</a:b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rial Cyr"/>
                <a:ea typeface="+mj-ea"/>
                <a:cs typeface="+mj-cs"/>
              </a:rPr>
              <a:t> Malware (</a:t>
            </a:r>
            <a: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rial Cyr"/>
                <a:ea typeface="+mj-ea"/>
                <a:cs typeface="+mj-cs"/>
              </a:rPr>
              <a:t>Вредоносное ПО)</a:t>
            </a:r>
            <a:endParaRPr kumimoji="0" lang="ru-RU" sz="1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2" name="Блок-схема: процесс 1"/>
          <p:cNvSpPr/>
          <p:nvPr/>
        </p:nvSpPr>
        <p:spPr>
          <a:xfrm>
            <a:off x="601235" y="980728"/>
            <a:ext cx="7992888" cy="576064"/>
          </a:xfrm>
          <a:prstGeom prst="flowChartProcess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Файловые позиции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Блок-схема: процесс 4"/>
          <p:cNvSpPr/>
          <p:nvPr/>
        </p:nvSpPr>
        <p:spPr>
          <a:xfrm>
            <a:off x="601234" y="3356992"/>
            <a:ext cx="2242573" cy="936104"/>
          </a:xfrm>
          <a:prstGeom prst="flowChartProcess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Начало файла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Блок-схема: процесс 5"/>
          <p:cNvSpPr/>
          <p:nvPr/>
        </p:nvSpPr>
        <p:spPr>
          <a:xfrm>
            <a:off x="6444209" y="3356992"/>
            <a:ext cx="2149914" cy="938538"/>
          </a:xfrm>
          <a:prstGeom prst="flowChartProcess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Центральная позиция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Блок-схема: процесс 6"/>
          <p:cNvSpPr/>
          <p:nvPr/>
        </p:nvSpPr>
        <p:spPr>
          <a:xfrm>
            <a:off x="3563888" y="3356992"/>
            <a:ext cx="2088232" cy="936104"/>
          </a:xfrm>
          <a:prstGeom prst="flowChartProcess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Конец файла</a:t>
            </a:r>
            <a:endParaRPr lang="ru-RU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Стрелка вниз 7"/>
          <p:cNvSpPr/>
          <p:nvPr/>
        </p:nvSpPr>
        <p:spPr>
          <a:xfrm>
            <a:off x="1115616" y="1844824"/>
            <a:ext cx="864096" cy="136815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Стрелка вниз 8"/>
          <p:cNvSpPr/>
          <p:nvPr/>
        </p:nvSpPr>
        <p:spPr>
          <a:xfrm>
            <a:off x="7056276" y="1844824"/>
            <a:ext cx="864096" cy="136815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Стрелка вниз 9"/>
          <p:cNvSpPr/>
          <p:nvPr/>
        </p:nvSpPr>
        <p:spPr>
          <a:xfrm>
            <a:off x="4034085" y="1844824"/>
            <a:ext cx="864096" cy="136815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7130571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692696"/>
            <a:ext cx="8229600" cy="5631904"/>
          </a:xfrm>
        </p:spPr>
        <p:txBody>
          <a:bodyPr/>
          <a:lstStyle/>
          <a:p>
            <a:pPr marL="0" indent="0" algn="just">
              <a:buNone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Дальнейшие рассуждения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можно проиллюстрировать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примере маленьких таблиц, моделирующих N = 6 различных вирусов. «Коды» этих вирусов формируются всего из трех различных байтов (символов): ‘A’, ‘B’ и ‘C’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dirty="0"/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2071670" y="0"/>
            <a:ext cx="5143536" cy="57148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Кафедра Защищенных систем связи</a:t>
            </a:r>
            <a:b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</a:b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rial Cyr"/>
                <a:ea typeface="+mj-ea"/>
                <a:cs typeface="+mj-cs"/>
              </a:rPr>
              <a:t> Malware (</a:t>
            </a:r>
            <a: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rial Cyr"/>
                <a:ea typeface="+mj-ea"/>
                <a:cs typeface="+mj-cs"/>
              </a:rPr>
              <a:t>Вредоносное ПО)</a:t>
            </a:r>
            <a:endParaRPr kumimoji="0" lang="ru-RU" sz="1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0234" y="2564904"/>
            <a:ext cx="6963531" cy="36156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93658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764704"/>
            <a:ext cx="8229600" cy="5559896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Проще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всего сформировать 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«антивирусную» базу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разместив в ней записи в том порядке, в каком изначально были перечислены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вирусы.</a:t>
            </a:r>
          </a:p>
          <a:p>
            <a:pPr marL="0" indent="0">
              <a:buNone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2071670" y="0"/>
            <a:ext cx="5143536" cy="57148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Кафедра Защищенных систем связи</a:t>
            </a:r>
            <a:b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</a:b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rial Cyr"/>
                <a:ea typeface="+mj-ea"/>
                <a:cs typeface="+mj-cs"/>
              </a:rPr>
              <a:t> Malware (</a:t>
            </a:r>
            <a: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rial Cyr"/>
                <a:ea typeface="+mj-ea"/>
                <a:cs typeface="+mj-cs"/>
              </a:rPr>
              <a:t>Вредоносное ПО)</a:t>
            </a:r>
            <a:endParaRPr kumimoji="0" lang="ru-RU" sz="1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2564904"/>
            <a:ext cx="7715146" cy="30243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433884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28638" y="1124744"/>
            <a:ext cx="8229600" cy="4335760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ри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такой организации антивирусной базы возможен только последовательный поиск: брать запись из одной таблицы и сравнивать ее со всеми записями из второй таблицы. Потом брать следующую запись... затем еще одну... и т. д. – до тех пор, пока не обнаружится совпадение записей либо записи в обеих таблицах не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исчерпаются. 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2071670" y="0"/>
            <a:ext cx="5143536" cy="57148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Кафедра Защищенных систем связи</a:t>
            </a:r>
            <a:b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</a:b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rial Cyr"/>
                <a:ea typeface="+mj-ea"/>
                <a:cs typeface="+mj-cs"/>
              </a:rPr>
              <a:t> Malware (</a:t>
            </a:r>
            <a: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rial Cyr"/>
                <a:ea typeface="+mj-ea"/>
                <a:cs typeface="+mj-cs"/>
              </a:rPr>
              <a:t>Вредоносное ПО)</a:t>
            </a:r>
            <a:endParaRPr kumimoji="0" lang="ru-RU" sz="1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3058137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593632"/>
            <a:ext cx="8229600" cy="4730967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Это метод хеширования, позволяющий сразу отбрасывать записи, отсутствующие в вирусной базе данных. Идея заключается в том, чтобы вместе с базой данных, содержащей N записей о вирусах, хранить 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«битовую карту»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массив из M первоначально обнуленных битов. </a:t>
            </a:r>
            <a:endParaRPr lang="ru-RU" dirty="0"/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2071670" y="0"/>
            <a:ext cx="5143536" cy="57148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Кафедра Защищенных систем связи</a:t>
            </a:r>
            <a:b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</a:b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rial Cyr"/>
                <a:ea typeface="+mj-ea"/>
                <a:cs typeface="+mj-cs"/>
              </a:rPr>
              <a:t> Malware (</a:t>
            </a:r>
            <a: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rial Cyr"/>
                <a:ea typeface="+mj-ea"/>
                <a:cs typeface="+mj-cs"/>
              </a:rPr>
              <a:t>Вредоносное ПО)</a:t>
            </a:r>
            <a:endParaRPr kumimoji="0" lang="ru-RU" sz="1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grpSp>
        <p:nvGrpSpPr>
          <p:cNvPr id="5" name="Группа 19"/>
          <p:cNvGrpSpPr/>
          <p:nvPr/>
        </p:nvGrpSpPr>
        <p:grpSpPr>
          <a:xfrm>
            <a:off x="250001" y="1004146"/>
            <a:ext cx="8643998" cy="545727"/>
            <a:chOff x="1187450" y="1847850"/>
            <a:chExt cx="6769322" cy="545727"/>
          </a:xfrm>
        </p:grpSpPr>
        <p:sp>
          <p:nvSpPr>
            <p:cNvPr id="6" name="AutoShape 4"/>
            <p:cNvSpPr>
              <a:spLocks noChangeArrowheads="1"/>
            </p:cNvSpPr>
            <p:nvPr/>
          </p:nvSpPr>
          <p:spPr bwMode="auto">
            <a:xfrm>
              <a:off x="1219940" y="1891609"/>
              <a:ext cx="6736832" cy="501968"/>
            </a:xfrm>
            <a:prstGeom prst="roundRect">
              <a:avLst>
                <a:gd name="adj" fmla="val 4167"/>
              </a:avLst>
            </a:prstGeom>
            <a:solidFill>
              <a:schemeClr val="accent1">
                <a:lumMod val="20000"/>
                <a:lumOff val="80000"/>
              </a:schemeClr>
            </a:solidFill>
            <a:ln w="9525" algn="ctr">
              <a:solidFill>
                <a:srgbClr val="4D4D4D"/>
              </a:solidFill>
              <a:round/>
              <a:headEnd/>
              <a:tailEnd/>
            </a:ln>
            <a:effectLst>
              <a:outerShdw dist="35921" dir="2700000" algn="ctr" rotWithShape="0">
                <a:srgbClr val="AFAFAF"/>
              </a:outerShdw>
            </a:effectLst>
          </p:spPr>
          <p:txBody>
            <a:bodyPr wrap="square" lIns="457200" anchor="ctr">
              <a:spAutoFit/>
            </a:bodyPr>
            <a:lstStyle/>
            <a:p>
              <a:r>
                <a:rPr lang="ru-RU" sz="2000" b="1" dirty="0" smtClean="0"/>
                <a:t>    </a:t>
              </a:r>
              <a:r>
                <a:rPr lang="en-US" sz="2000" b="1" dirty="0"/>
                <a:t> </a:t>
              </a:r>
              <a:r>
                <a:rPr lang="ru-RU" sz="2600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Фильтр Блума</a:t>
              </a:r>
              <a:endParaRPr lang="ru-RU" sz="2600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7" name="AutoShape 8"/>
            <p:cNvSpPr>
              <a:spLocks noChangeArrowheads="1"/>
            </p:cNvSpPr>
            <p:nvPr/>
          </p:nvSpPr>
          <p:spPr bwMode="auto">
            <a:xfrm>
              <a:off x="1187450" y="1847850"/>
              <a:ext cx="392113" cy="457200"/>
            </a:xfrm>
            <a:prstGeom prst="roundRect">
              <a:avLst>
                <a:gd name="adj" fmla="val 0"/>
              </a:avLst>
            </a:prstGeom>
            <a:gradFill rotWithShape="1">
              <a:gsLst>
                <a:gs pos="0">
                  <a:srgbClr val="FFC000"/>
                </a:gs>
                <a:gs pos="50000">
                  <a:srgbClr val="F0F0F0"/>
                </a:gs>
                <a:gs pos="100000">
                  <a:srgbClr val="FFC000"/>
                </a:gs>
              </a:gsLst>
              <a:lin ang="5400000" scaled="1"/>
            </a:gradFill>
            <a:ln w="9525">
              <a:solidFill>
                <a:schemeClr val="tx1"/>
              </a:solidFill>
              <a:round/>
              <a:headEnd/>
              <a:tailEnd/>
            </a:ln>
            <a:effectLst>
              <a:outerShdw dist="35921" dir="2700000" algn="ctr" rotWithShape="0">
                <a:schemeClr val="tx1">
                  <a:alpha val="50000"/>
                </a:schemeClr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r>
                <a:rPr lang="en-US" sz="2800" dirty="0">
                  <a:solidFill>
                    <a:srgbClr val="990033"/>
                  </a:solidFill>
                  <a:latin typeface="Wingdings" pitchFamily="2" charset="2"/>
                </a:rPr>
                <a:t>ü</a:t>
              </a:r>
            </a:p>
          </p:txBody>
        </p:sp>
      </p:grpSp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1670" y="3550942"/>
            <a:ext cx="4876594" cy="27816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59567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949523" y="1645158"/>
            <a:ext cx="3571566" cy="438912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Целью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детектирования является разбиение всех программ, попавших в поле зрения антивируса, на два класса: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здоровые»;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больные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».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2071670" y="0"/>
            <a:ext cx="5143536" cy="57148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Кафедра Защищенных систем связи</a:t>
            </a:r>
            <a:b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</a:b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rial Cyr"/>
                <a:ea typeface="+mj-ea"/>
                <a:cs typeface="+mj-cs"/>
              </a:rPr>
              <a:t> Malware (</a:t>
            </a:r>
            <a: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rial Cyr"/>
                <a:ea typeface="+mj-ea"/>
                <a:cs typeface="+mj-cs"/>
              </a:rPr>
              <a:t>Вредоносное ПО)</a:t>
            </a:r>
            <a:endParaRPr kumimoji="0" lang="ru-RU" sz="1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grpSp>
        <p:nvGrpSpPr>
          <p:cNvPr id="5" name="Группа 19"/>
          <p:cNvGrpSpPr/>
          <p:nvPr/>
        </p:nvGrpSpPr>
        <p:grpSpPr>
          <a:xfrm>
            <a:off x="250001" y="1004146"/>
            <a:ext cx="8643998" cy="545727"/>
            <a:chOff x="1187450" y="1847850"/>
            <a:chExt cx="6769322" cy="545727"/>
          </a:xfrm>
        </p:grpSpPr>
        <p:sp>
          <p:nvSpPr>
            <p:cNvPr id="6" name="AutoShape 4"/>
            <p:cNvSpPr>
              <a:spLocks noChangeArrowheads="1"/>
            </p:cNvSpPr>
            <p:nvPr/>
          </p:nvSpPr>
          <p:spPr bwMode="auto">
            <a:xfrm>
              <a:off x="1219940" y="1891609"/>
              <a:ext cx="6736832" cy="501968"/>
            </a:xfrm>
            <a:prstGeom prst="roundRect">
              <a:avLst>
                <a:gd name="adj" fmla="val 4167"/>
              </a:avLst>
            </a:prstGeom>
            <a:solidFill>
              <a:schemeClr val="accent1">
                <a:lumMod val="20000"/>
                <a:lumOff val="80000"/>
              </a:schemeClr>
            </a:solidFill>
            <a:ln w="9525" algn="ctr">
              <a:solidFill>
                <a:srgbClr val="4D4D4D"/>
              </a:solidFill>
              <a:round/>
              <a:headEnd/>
              <a:tailEnd/>
            </a:ln>
            <a:effectLst>
              <a:outerShdw dist="35921" dir="2700000" algn="ctr" rotWithShape="0">
                <a:srgbClr val="AFAFAF"/>
              </a:outerShdw>
            </a:effectLst>
          </p:spPr>
          <p:txBody>
            <a:bodyPr wrap="square" lIns="457200" anchor="ctr">
              <a:spAutoFit/>
            </a:bodyPr>
            <a:lstStyle/>
            <a:p>
              <a:r>
                <a:rPr lang="ru-RU" sz="2000" b="1" dirty="0" smtClean="0"/>
                <a:t>    </a:t>
              </a:r>
              <a:r>
                <a:rPr lang="ru-RU" sz="2600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Детектирование</a:t>
              </a:r>
              <a:endParaRPr lang="ru-RU" sz="2600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7" name="AutoShape 8"/>
            <p:cNvSpPr>
              <a:spLocks noChangeArrowheads="1"/>
            </p:cNvSpPr>
            <p:nvPr/>
          </p:nvSpPr>
          <p:spPr bwMode="auto">
            <a:xfrm>
              <a:off x="1187450" y="1847850"/>
              <a:ext cx="392113" cy="457200"/>
            </a:xfrm>
            <a:prstGeom prst="roundRect">
              <a:avLst>
                <a:gd name="adj" fmla="val 0"/>
              </a:avLst>
            </a:prstGeom>
            <a:gradFill rotWithShape="1">
              <a:gsLst>
                <a:gs pos="0">
                  <a:srgbClr val="FFC000"/>
                </a:gs>
                <a:gs pos="50000">
                  <a:srgbClr val="F0F0F0"/>
                </a:gs>
                <a:gs pos="100000">
                  <a:srgbClr val="FFC000"/>
                </a:gs>
              </a:gsLst>
              <a:lin ang="5400000" scaled="1"/>
            </a:gradFill>
            <a:ln w="9525">
              <a:solidFill>
                <a:schemeClr val="tx1"/>
              </a:solidFill>
              <a:round/>
              <a:headEnd/>
              <a:tailEnd/>
            </a:ln>
            <a:effectLst>
              <a:outerShdw dist="35921" dir="2700000" algn="ctr" rotWithShape="0">
                <a:schemeClr val="tx1">
                  <a:alpha val="50000"/>
                </a:schemeClr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r>
                <a:rPr lang="en-US" sz="2800" dirty="0">
                  <a:solidFill>
                    <a:srgbClr val="990033"/>
                  </a:solidFill>
                  <a:latin typeface="Wingdings" pitchFamily="2" charset="2"/>
                </a:rPr>
                <a:t>ü</a:t>
              </a:r>
            </a:p>
          </p:txBody>
        </p:sp>
      </p:grpSp>
      <p:pic>
        <p:nvPicPr>
          <p:cNvPr id="8" name="Рисунок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465" y="1772816"/>
            <a:ext cx="4831184" cy="32175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36122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764704"/>
            <a:ext cx="8229600" cy="3744416"/>
          </a:xfrm>
        </p:spPr>
        <p:txBody>
          <a:bodyPr/>
          <a:lstStyle/>
          <a:p>
            <a:pPr marL="0" indent="0" algn="just">
              <a:buNone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Например, можно:</a:t>
            </a:r>
          </a:p>
          <a:p>
            <a:pPr marL="0" indent="0" algn="just">
              <a:buNone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если сигнатура представляет собой строку, то скомбинировать все байты сигнатуры в единое целое число по правилу , предложенному Б. Керниганом и Д. Ритчи : </a:t>
            </a:r>
          </a:p>
          <a:p>
            <a:pPr marL="0" indent="0">
              <a:buNone/>
            </a:pPr>
            <a:endParaRPr lang="ru-RU" dirty="0"/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2071670" y="0"/>
            <a:ext cx="5143536" cy="57148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Кафедра Защищенных систем связи</a:t>
            </a:r>
            <a:b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</a:b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rial Cyr"/>
                <a:ea typeface="+mj-ea"/>
                <a:cs typeface="+mj-cs"/>
              </a:rPr>
              <a:t> Malware (</a:t>
            </a:r>
            <a: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rial Cyr"/>
                <a:ea typeface="+mj-ea"/>
                <a:cs typeface="+mj-cs"/>
              </a:rPr>
              <a:t>Вредоносное ПО)</a:t>
            </a:r>
            <a:endParaRPr kumimoji="0" lang="ru-RU" sz="1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656" y="2636912"/>
            <a:ext cx="7715200" cy="1224136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452656" y="3908955"/>
            <a:ext cx="815179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buFontTx/>
              <a:buChar char="-"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рассчитывать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значения хеша для этого числа по рецепту Д. Кнута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342900" indent="-342900">
              <a:buFontTx/>
              <a:buChar char="-"/>
            </a:pPr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490" y="4855380"/>
            <a:ext cx="8075241" cy="603622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549490" y="5376673"/>
            <a:ext cx="805495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Фильтр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Блума позволяет быстро принять решение – имеет ли смысл искать цепочку байтов, прочитанную из файла, или ее в базе сигнатур заведомо нет. </a:t>
            </a:r>
          </a:p>
        </p:txBody>
      </p:sp>
    </p:spTree>
    <p:extLst>
      <p:ext uri="{BB962C8B-B14F-4D97-AF65-F5344CB8AC3E}">
        <p14:creationId xmlns:p14="http://schemas.microsoft.com/office/powerpoint/2010/main" val="402799850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00353" y="1844824"/>
            <a:ext cx="8229600" cy="4389120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Существенно ускорить поиск позволяет 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«дихотомия»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(«половинное деление») лексикографически упорядоченной таблицы с пронумерованными по порядку </a:t>
            </a:r>
            <a:r>
              <a:rPr lang="ru-RU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записями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(в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состав ключа, по которому выполняется упорядочивание, входит не только сигнатура, но и ее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позиция).</a:t>
            </a:r>
          </a:p>
          <a:p>
            <a:pPr marL="0" indent="0">
              <a:buNone/>
            </a:pPr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2071670" y="0"/>
            <a:ext cx="5143536" cy="57148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Кафедра Защищенных систем связи</a:t>
            </a:r>
            <a:b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</a:b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rial Cyr"/>
                <a:ea typeface="+mj-ea"/>
                <a:cs typeface="+mj-cs"/>
              </a:rPr>
              <a:t> Malware (</a:t>
            </a:r>
            <a: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rial Cyr"/>
                <a:ea typeface="+mj-ea"/>
                <a:cs typeface="+mj-cs"/>
              </a:rPr>
              <a:t>Вредоносное ПО)</a:t>
            </a:r>
            <a:endParaRPr kumimoji="0" lang="ru-RU" sz="1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grpSp>
        <p:nvGrpSpPr>
          <p:cNvPr id="5" name="Группа 19"/>
          <p:cNvGrpSpPr/>
          <p:nvPr/>
        </p:nvGrpSpPr>
        <p:grpSpPr>
          <a:xfrm>
            <a:off x="250001" y="1004146"/>
            <a:ext cx="8643998" cy="545727"/>
            <a:chOff x="1187450" y="1847850"/>
            <a:chExt cx="6769322" cy="545727"/>
          </a:xfrm>
        </p:grpSpPr>
        <p:sp>
          <p:nvSpPr>
            <p:cNvPr id="6" name="AutoShape 4"/>
            <p:cNvSpPr>
              <a:spLocks noChangeArrowheads="1"/>
            </p:cNvSpPr>
            <p:nvPr/>
          </p:nvSpPr>
          <p:spPr bwMode="auto">
            <a:xfrm>
              <a:off x="1219940" y="1891609"/>
              <a:ext cx="6736832" cy="501968"/>
            </a:xfrm>
            <a:prstGeom prst="roundRect">
              <a:avLst>
                <a:gd name="adj" fmla="val 4167"/>
              </a:avLst>
            </a:prstGeom>
            <a:solidFill>
              <a:schemeClr val="accent1">
                <a:lumMod val="20000"/>
                <a:lumOff val="80000"/>
              </a:schemeClr>
            </a:solidFill>
            <a:ln w="9525" algn="ctr">
              <a:solidFill>
                <a:srgbClr val="4D4D4D"/>
              </a:solidFill>
              <a:round/>
              <a:headEnd/>
              <a:tailEnd/>
            </a:ln>
            <a:effectLst>
              <a:outerShdw dist="35921" dir="2700000" algn="ctr" rotWithShape="0">
                <a:srgbClr val="AFAFAF"/>
              </a:outerShdw>
            </a:effectLst>
          </p:spPr>
          <p:txBody>
            <a:bodyPr wrap="square" lIns="457200" anchor="ctr">
              <a:spAutoFit/>
            </a:bodyPr>
            <a:lstStyle/>
            <a:p>
              <a:r>
                <a:rPr lang="ru-RU" sz="2000" b="1" dirty="0" smtClean="0"/>
                <a:t>    </a:t>
              </a:r>
              <a:r>
                <a:rPr lang="en-US" sz="2000" b="1" dirty="0"/>
                <a:t> </a:t>
              </a:r>
              <a:r>
                <a:rPr lang="ru-RU" sz="2600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Метод половинного деления</a:t>
              </a:r>
              <a:endParaRPr lang="ru-RU" sz="2600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7" name="AutoShape 8"/>
            <p:cNvSpPr>
              <a:spLocks noChangeArrowheads="1"/>
            </p:cNvSpPr>
            <p:nvPr/>
          </p:nvSpPr>
          <p:spPr bwMode="auto">
            <a:xfrm>
              <a:off x="1187450" y="1847850"/>
              <a:ext cx="392113" cy="457200"/>
            </a:xfrm>
            <a:prstGeom prst="roundRect">
              <a:avLst>
                <a:gd name="adj" fmla="val 0"/>
              </a:avLst>
            </a:prstGeom>
            <a:gradFill rotWithShape="1">
              <a:gsLst>
                <a:gs pos="0">
                  <a:srgbClr val="FFC000"/>
                </a:gs>
                <a:gs pos="50000">
                  <a:srgbClr val="F0F0F0"/>
                </a:gs>
                <a:gs pos="100000">
                  <a:srgbClr val="FFC000"/>
                </a:gs>
              </a:gsLst>
              <a:lin ang="5400000" scaled="1"/>
            </a:gradFill>
            <a:ln w="9525">
              <a:solidFill>
                <a:schemeClr val="tx1"/>
              </a:solidFill>
              <a:round/>
              <a:headEnd/>
              <a:tailEnd/>
            </a:ln>
            <a:effectLst>
              <a:outerShdw dist="35921" dir="2700000" algn="ctr" rotWithShape="0">
                <a:schemeClr val="tx1">
                  <a:alpha val="50000"/>
                </a:schemeClr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r>
                <a:rPr lang="en-US" sz="2800" dirty="0">
                  <a:solidFill>
                    <a:srgbClr val="990033"/>
                  </a:solidFill>
                  <a:latin typeface="Wingdings" pitchFamily="2" charset="2"/>
                </a:rPr>
                <a:t>ü</a:t>
              </a:r>
            </a:p>
          </p:txBody>
        </p:sp>
      </p:grpSp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7704" y="3903949"/>
            <a:ext cx="5184576" cy="25922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34564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764704"/>
            <a:ext cx="8229600" cy="5559896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Если известно, что аргумент поиска меньше среднего ключа в таблице, то можно не проверять элементы в диапазоне от этого среднего и до конца таблицы. Исходная таблица окажется разделена на две примерно равные части, в одной из которых заведомо находится искомая запись. Эту «половину» можно вновь разделить пополам по средней записи и т. д., пока либо искомая запись не будет обнаружена, либо не будет доказано ее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отсутствие.</a:t>
            </a:r>
          </a:p>
          <a:p>
            <a:pPr marL="0" indent="0">
              <a:buNone/>
            </a:pPr>
            <a:endParaRPr lang="ru-RU" sz="2400" dirty="0"/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2071670" y="0"/>
            <a:ext cx="5143536" cy="57148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Кафедра Защищенных систем связи</a:t>
            </a:r>
            <a:b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</a:b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rial Cyr"/>
                <a:ea typeface="+mj-ea"/>
                <a:cs typeface="+mj-cs"/>
              </a:rPr>
              <a:t> Malware (</a:t>
            </a:r>
            <a: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rial Cyr"/>
                <a:ea typeface="+mj-ea"/>
                <a:cs typeface="+mj-cs"/>
              </a:rPr>
              <a:t>Вредоносное ПО)</a:t>
            </a:r>
            <a:endParaRPr kumimoji="0" lang="ru-RU" sz="1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3861048"/>
            <a:ext cx="8593084" cy="23762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099929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Это концепция, предусматривающая 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разделение таблицы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по какому-либо признаку на независимые части («страницы») и поиск только в некоторых из них. </a:t>
            </a:r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2071670" y="0"/>
            <a:ext cx="5143536" cy="57148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Кафедра Защищенных систем связи</a:t>
            </a:r>
            <a:b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</a:b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rial Cyr"/>
                <a:ea typeface="+mj-ea"/>
                <a:cs typeface="+mj-cs"/>
              </a:rPr>
              <a:t> Malware (</a:t>
            </a:r>
            <a: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rial Cyr"/>
                <a:ea typeface="+mj-ea"/>
                <a:cs typeface="+mj-cs"/>
              </a:rPr>
              <a:t>Вредоносное ПО)</a:t>
            </a:r>
            <a:endParaRPr kumimoji="0" lang="ru-RU" sz="1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grpSp>
        <p:nvGrpSpPr>
          <p:cNvPr id="5" name="Группа 19"/>
          <p:cNvGrpSpPr/>
          <p:nvPr/>
        </p:nvGrpSpPr>
        <p:grpSpPr>
          <a:xfrm>
            <a:off x="250001" y="1004146"/>
            <a:ext cx="8643998" cy="545727"/>
            <a:chOff x="1187450" y="1847850"/>
            <a:chExt cx="6769322" cy="545727"/>
          </a:xfrm>
        </p:grpSpPr>
        <p:sp>
          <p:nvSpPr>
            <p:cNvPr id="6" name="AutoShape 4"/>
            <p:cNvSpPr>
              <a:spLocks noChangeArrowheads="1"/>
            </p:cNvSpPr>
            <p:nvPr/>
          </p:nvSpPr>
          <p:spPr bwMode="auto">
            <a:xfrm>
              <a:off x="1219940" y="1891609"/>
              <a:ext cx="6736832" cy="501968"/>
            </a:xfrm>
            <a:prstGeom prst="roundRect">
              <a:avLst>
                <a:gd name="adj" fmla="val 4167"/>
              </a:avLst>
            </a:prstGeom>
            <a:solidFill>
              <a:schemeClr val="accent1">
                <a:lumMod val="20000"/>
                <a:lumOff val="80000"/>
              </a:schemeClr>
            </a:solidFill>
            <a:ln w="9525" algn="ctr">
              <a:solidFill>
                <a:srgbClr val="4D4D4D"/>
              </a:solidFill>
              <a:round/>
              <a:headEnd/>
              <a:tailEnd/>
            </a:ln>
            <a:effectLst>
              <a:outerShdw dist="35921" dir="2700000" algn="ctr" rotWithShape="0">
                <a:srgbClr val="AFAFAF"/>
              </a:outerShdw>
            </a:effectLst>
          </p:spPr>
          <p:txBody>
            <a:bodyPr wrap="square" lIns="457200" anchor="ctr">
              <a:spAutoFit/>
            </a:bodyPr>
            <a:lstStyle/>
            <a:p>
              <a:r>
                <a:rPr lang="ru-RU" sz="2000" b="1" dirty="0" smtClean="0"/>
                <a:t>    </a:t>
              </a:r>
              <a:r>
                <a:rPr lang="en-US" sz="2000" b="1" dirty="0"/>
                <a:t> </a:t>
              </a:r>
              <a:r>
                <a:rPr lang="ru-RU" sz="2600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Разбиение на страницы</a:t>
              </a:r>
              <a:endParaRPr lang="ru-RU" sz="2600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7" name="AutoShape 8"/>
            <p:cNvSpPr>
              <a:spLocks noChangeArrowheads="1"/>
            </p:cNvSpPr>
            <p:nvPr/>
          </p:nvSpPr>
          <p:spPr bwMode="auto">
            <a:xfrm>
              <a:off x="1187450" y="1847850"/>
              <a:ext cx="392113" cy="457200"/>
            </a:xfrm>
            <a:prstGeom prst="roundRect">
              <a:avLst>
                <a:gd name="adj" fmla="val 0"/>
              </a:avLst>
            </a:prstGeom>
            <a:gradFill rotWithShape="1">
              <a:gsLst>
                <a:gs pos="0">
                  <a:srgbClr val="FFC000"/>
                </a:gs>
                <a:gs pos="50000">
                  <a:srgbClr val="F0F0F0"/>
                </a:gs>
                <a:gs pos="100000">
                  <a:srgbClr val="FFC000"/>
                </a:gs>
              </a:gsLst>
              <a:lin ang="5400000" scaled="1"/>
            </a:gradFill>
            <a:ln w="9525">
              <a:solidFill>
                <a:schemeClr val="tx1"/>
              </a:solidFill>
              <a:round/>
              <a:headEnd/>
              <a:tailEnd/>
            </a:ln>
            <a:effectLst>
              <a:outerShdw dist="35921" dir="2700000" algn="ctr" rotWithShape="0">
                <a:schemeClr val="tx1">
                  <a:alpha val="50000"/>
                </a:schemeClr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r>
                <a:rPr lang="en-US" sz="2800" dirty="0">
                  <a:solidFill>
                    <a:srgbClr val="990033"/>
                  </a:solidFill>
                  <a:latin typeface="Wingdings" pitchFamily="2" charset="2"/>
                </a:rPr>
                <a:t>ü</a:t>
              </a:r>
            </a:p>
          </p:txBody>
        </p:sp>
      </p:grpSp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7159" y="3284984"/>
            <a:ext cx="5318047" cy="32345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59227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Сигнатурный подход вполне применим и для детектирования некоторых разновидностей полиморфных вирусов. Прежде всего легко детектируются полиморфные вирусы, построенные по 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«классической схеме»: </a:t>
            </a:r>
            <a:endParaRPr lang="ru-RU" sz="24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основное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тело зашифровано с переменным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ключом;</a:t>
            </a:r>
          </a:p>
          <a:p>
            <a:pPr marL="0" indent="0" algn="just">
              <a:buNone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фрагмент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расшифровки конструируется таким образом, чтобы алгоритм его работы в разных экземплярах вируса сохранялся прежним, но конкретные реализации этого алгоритма различались.</a:t>
            </a:r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2071670" y="0"/>
            <a:ext cx="5143536" cy="57148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Кафедра Защищенных систем связи</a:t>
            </a:r>
            <a:b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</a:b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rial Cyr"/>
                <a:ea typeface="+mj-ea"/>
                <a:cs typeface="+mj-cs"/>
              </a:rPr>
              <a:t> Malware (</a:t>
            </a:r>
            <a: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rial Cyr"/>
                <a:ea typeface="+mj-ea"/>
                <a:cs typeface="+mj-cs"/>
              </a:rPr>
              <a:t>Вредоносное ПО)</a:t>
            </a:r>
            <a:endParaRPr kumimoji="0" lang="ru-RU" sz="1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grpSp>
        <p:nvGrpSpPr>
          <p:cNvPr id="5" name="Группа 19"/>
          <p:cNvGrpSpPr/>
          <p:nvPr/>
        </p:nvGrpSpPr>
        <p:grpSpPr>
          <a:xfrm>
            <a:off x="250001" y="843981"/>
            <a:ext cx="8643998" cy="909816"/>
            <a:chOff x="1187450" y="1687685"/>
            <a:chExt cx="6769322" cy="909816"/>
          </a:xfrm>
        </p:grpSpPr>
        <p:sp>
          <p:nvSpPr>
            <p:cNvPr id="6" name="AutoShape 4"/>
            <p:cNvSpPr>
              <a:spLocks noChangeArrowheads="1"/>
            </p:cNvSpPr>
            <p:nvPr/>
          </p:nvSpPr>
          <p:spPr bwMode="auto">
            <a:xfrm>
              <a:off x="1219940" y="1687685"/>
              <a:ext cx="6736832" cy="909816"/>
            </a:xfrm>
            <a:prstGeom prst="roundRect">
              <a:avLst>
                <a:gd name="adj" fmla="val 4167"/>
              </a:avLst>
            </a:prstGeom>
            <a:solidFill>
              <a:schemeClr val="accent1">
                <a:lumMod val="20000"/>
                <a:lumOff val="80000"/>
              </a:schemeClr>
            </a:solidFill>
            <a:ln w="9525" algn="ctr">
              <a:solidFill>
                <a:srgbClr val="4D4D4D"/>
              </a:solidFill>
              <a:round/>
              <a:headEnd/>
              <a:tailEnd/>
            </a:ln>
            <a:effectLst>
              <a:outerShdw dist="35921" dir="2700000" algn="ctr" rotWithShape="0">
                <a:srgbClr val="AFAFAF"/>
              </a:outerShdw>
            </a:effectLst>
          </p:spPr>
          <p:txBody>
            <a:bodyPr wrap="square" lIns="457200" anchor="ctr">
              <a:spAutoFit/>
            </a:bodyPr>
            <a:lstStyle/>
            <a:p>
              <a:pPr algn="ctr"/>
              <a:r>
                <a:rPr lang="ru-RU" sz="2000" b="1" dirty="0" smtClean="0"/>
                <a:t>    </a:t>
              </a:r>
              <a:r>
                <a:rPr lang="en-US" sz="2000" b="1" dirty="0"/>
                <a:t> </a:t>
              </a:r>
              <a:r>
                <a:rPr lang="ru-RU" sz="2000" b="1" dirty="0"/>
                <a:t> </a:t>
              </a:r>
              <a:r>
                <a:rPr lang="ru-RU" sz="26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Использование сигнатур для детектирования полиморфиков </a:t>
              </a:r>
              <a:endParaRPr lang="ru-RU" sz="2600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7" name="AutoShape 8"/>
            <p:cNvSpPr>
              <a:spLocks noChangeArrowheads="1"/>
            </p:cNvSpPr>
            <p:nvPr/>
          </p:nvSpPr>
          <p:spPr bwMode="auto">
            <a:xfrm>
              <a:off x="1187450" y="1847850"/>
              <a:ext cx="392113" cy="457200"/>
            </a:xfrm>
            <a:prstGeom prst="roundRect">
              <a:avLst>
                <a:gd name="adj" fmla="val 0"/>
              </a:avLst>
            </a:prstGeom>
            <a:gradFill rotWithShape="1">
              <a:gsLst>
                <a:gs pos="0">
                  <a:srgbClr val="FFC000"/>
                </a:gs>
                <a:gs pos="50000">
                  <a:srgbClr val="F0F0F0"/>
                </a:gs>
                <a:gs pos="100000">
                  <a:srgbClr val="FFC000"/>
                </a:gs>
              </a:gsLst>
              <a:lin ang="5400000" scaled="1"/>
            </a:gradFill>
            <a:ln w="9525">
              <a:solidFill>
                <a:schemeClr val="tx1"/>
              </a:solidFill>
              <a:round/>
              <a:headEnd/>
              <a:tailEnd/>
            </a:ln>
            <a:effectLst>
              <a:outerShdw dist="35921" dir="2700000" algn="ctr" rotWithShape="0">
                <a:schemeClr val="tx1">
                  <a:alpha val="50000"/>
                </a:schemeClr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r>
                <a:rPr lang="en-US" sz="2800" dirty="0">
                  <a:solidFill>
                    <a:srgbClr val="990033"/>
                  </a:solidFill>
                  <a:latin typeface="Wingdings" pitchFamily="2" charset="2"/>
                </a:rPr>
                <a:t>ü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9423046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1772816"/>
            <a:ext cx="8445624" cy="4623792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 работе под управлением MS-DOS антивирус первым делом должен обеспечить наличие большого и непрерывного, никем не используемого блока оперативной памяти. Код «подозрительной» программы загружается в свободную память и подготавливается к выполнению с использованием недокументированного режима 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функции 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4Bh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grpSp>
        <p:nvGrpSpPr>
          <p:cNvPr id="4" name="Группа 19"/>
          <p:cNvGrpSpPr/>
          <p:nvPr/>
        </p:nvGrpSpPr>
        <p:grpSpPr>
          <a:xfrm>
            <a:off x="250001" y="1004146"/>
            <a:ext cx="8643998" cy="545727"/>
            <a:chOff x="1187450" y="1847850"/>
            <a:chExt cx="6769322" cy="545727"/>
          </a:xfrm>
        </p:grpSpPr>
        <p:sp>
          <p:nvSpPr>
            <p:cNvPr id="5" name="AutoShape 4"/>
            <p:cNvSpPr>
              <a:spLocks noChangeArrowheads="1"/>
            </p:cNvSpPr>
            <p:nvPr/>
          </p:nvSpPr>
          <p:spPr bwMode="auto">
            <a:xfrm>
              <a:off x="1219940" y="1891609"/>
              <a:ext cx="6736832" cy="501968"/>
            </a:xfrm>
            <a:prstGeom prst="roundRect">
              <a:avLst>
                <a:gd name="adj" fmla="val 4167"/>
              </a:avLst>
            </a:prstGeom>
            <a:solidFill>
              <a:schemeClr val="accent1">
                <a:lumMod val="20000"/>
                <a:lumOff val="80000"/>
              </a:schemeClr>
            </a:solidFill>
            <a:ln w="9525" algn="ctr">
              <a:solidFill>
                <a:srgbClr val="4D4D4D"/>
              </a:solidFill>
              <a:round/>
              <a:headEnd/>
              <a:tailEnd/>
            </a:ln>
            <a:effectLst>
              <a:outerShdw dist="35921" dir="2700000" algn="ctr" rotWithShape="0">
                <a:srgbClr val="AFAFAF"/>
              </a:outerShdw>
            </a:effectLst>
          </p:spPr>
          <p:txBody>
            <a:bodyPr wrap="square" lIns="457200" anchor="ctr">
              <a:spAutoFit/>
            </a:bodyPr>
            <a:lstStyle/>
            <a:p>
              <a:r>
                <a:rPr lang="ru-RU" sz="2000" b="1" dirty="0" smtClean="0"/>
                <a:t>    </a:t>
              </a:r>
              <a:r>
                <a:rPr lang="en-US" sz="2000" b="1" dirty="0"/>
                <a:t> </a:t>
              </a:r>
              <a:r>
                <a:rPr lang="ru-RU" sz="2600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Аппаратная трассировка</a:t>
              </a:r>
              <a:endParaRPr lang="ru-RU" sz="2600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6" name="AutoShape 8"/>
            <p:cNvSpPr>
              <a:spLocks noChangeArrowheads="1"/>
            </p:cNvSpPr>
            <p:nvPr/>
          </p:nvSpPr>
          <p:spPr bwMode="auto">
            <a:xfrm>
              <a:off x="1187450" y="1847850"/>
              <a:ext cx="392113" cy="457200"/>
            </a:xfrm>
            <a:prstGeom prst="roundRect">
              <a:avLst>
                <a:gd name="adj" fmla="val 0"/>
              </a:avLst>
            </a:prstGeom>
            <a:gradFill rotWithShape="1">
              <a:gsLst>
                <a:gs pos="0">
                  <a:srgbClr val="FFC000"/>
                </a:gs>
                <a:gs pos="50000">
                  <a:srgbClr val="F0F0F0"/>
                </a:gs>
                <a:gs pos="100000">
                  <a:srgbClr val="FFC000"/>
                </a:gs>
              </a:gsLst>
              <a:lin ang="5400000" scaled="1"/>
            </a:gradFill>
            <a:ln w="9525">
              <a:solidFill>
                <a:schemeClr val="tx1"/>
              </a:solidFill>
              <a:round/>
              <a:headEnd/>
              <a:tailEnd/>
            </a:ln>
            <a:effectLst>
              <a:outerShdw dist="35921" dir="2700000" algn="ctr" rotWithShape="0">
                <a:schemeClr val="tx1">
                  <a:alpha val="50000"/>
                </a:schemeClr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r>
                <a:rPr lang="en-US" sz="2800" dirty="0">
                  <a:solidFill>
                    <a:srgbClr val="990033"/>
                  </a:solidFill>
                  <a:latin typeface="Wingdings" pitchFamily="2" charset="2"/>
                </a:rPr>
                <a:t>ü</a:t>
              </a:r>
            </a:p>
          </p:txBody>
        </p:sp>
      </p:grpSp>
      <p:sp>
        <p:nvSpPr>
          <p:cNvPr id="7" name="Заголовок 1"/>
          <p:cNvSpPr txBox="1">
            <a:spLocks/>
          </p:cNvSpPr>
          <p:nvPr/>
        </p:nvSpPr>
        <p:spPr>
          <a:xfrm>
            <a:off x="2071670" y="0"/>
            <a:ext cx="5143536" cy="57148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Кафедра Защищенных систем связи</a:t>
            </a:r>
            <a:b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</a:b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rial Cyr"/>
                <a:ea typeface="+mj-ea"/>
                <a:cs typeface="+mj-cs"/>
              </a:rPr>
              <a:t> Malware (</a:t>
            </a:r>
            <a: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rial Cyr"/>
                <a:ea typeface="+mj-ea"/>
                <a:cs typeface="+mj-cs"/>
              </a:rPr>
              <a:t>Вредоносное ПО)</a:t>
            </a:r>
            <a:endParaRPr kumimoji="0" lang="ru-RU" sz="1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353866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79399" y="1844824"/>
            <a:ext cx="8614599" cy="4173096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Альтернативой аппаратной трассировке является 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эмуляция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(моделирование выполнения) подозрительных программ. В этом случае в состав антивируса должна входить «виртуальная машина», с той или иной степенью детализации моделирующая работу процессора, а также, по мере необходимости, внешних устройств и операционной системы. </a:t>
            </a:r>
          </a:p>
        </p:txBody>
      </p:sp>
      <p:grpSp>
        <p:nvGrpSpPr>
          <p:cNvPr id="4" name="Группа 19"/>
          <p:cNvGrpSpPr/>
          <p:nvPr/>
        </p:nvGrpSpPr>
        <p:grpSpPr>
          <a:xfrm>
            <a:off x="250000" y="836712"/>
            <a:ext cx="8643998" cy="545727"/>
            <a:chOff x="1187450" y="1847850"/>
            <a:chExt cx="6769322" cy="545727"/>
          </a:xfrm>
        </p:grpSpPr>
        <p:sp>
          <p:nvSpPr>
            <p:cNvPr id="5" name="AutoShape 4"/>
            <p:cNvSpPr>
              <a:spLocks noChangeArrowheads="1"/>
            </p:cNvSpPr>
            <p:nvPr/>
          </p:nvSpPr>
          <p:spPr bwMode="auto">
            <a:xfrm>
              <a:off x="1219940" y="1891609"/>
              <a:ext cx="6736832" cy="501968"/>
            </a:xfrm>
            <a:prstGeom prst="roundRect">
              <a:avLst>
                <a:gd name="adj" fmla="val 4167"/>
              </a:avLst>
            </a:prstGeom>
            <a:solidFill>
              <a:schemeClr val="accent1">
                <a:lumMod val="20000"/>
                <a:lumOff val="80000"/>
              </a:schemeClr>
            </a:solidFill>
            <a:ln w="9525" algn="ctr">
              <a:solidFill>
                <a:srgbClr val="4D4D4D"/>
              </a:solidFill>
              <a:round/>
              <a:headEnd/>
              <a:tailEnd/>
            </a:ln>
            <a:effectLst>
              <a:outerShdw dist="35921" dir="2700000" algn="ctr" rotWithShape="0">
                <a:srgbClr val="AFAFAF"/>
              </a:outerShdw>
            </a:effectLst>
          </p:spPr>
          <p:txBody>
            <a:bodyPr wrap="square" lIns="457200" anchor="ctr">
              <a:spAutoFit/>
            </a:bodyPr>
            <a:lstStyle/>
            <a:p>
              <a:r>
                <a:rPr lang="ru-RU" sz="2000" b="1" dirty="0" smtClean="0"/>
                <a:t>    </a:t>
              </a:r>
              <a:r>
                <a:rPr lang="en-US" sz="2000" b="1" dirty="0"/>
                <a:t> </a:t>
              </a:r>
              <a:r>
                <a:rPr lang="ru-RU" sz="2600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Эмуляция программ</a:t>
              </a:r>
              <a:endParaRPr lang="ru-RU" sz="2600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6" name="AutoShape 8"/>
            <p:cNvSpPr>
              <a:spLocks noChangeArrowheads="1"/>
            </p:cNvSpPr>
            <p:nvPr/>
          </p:nvSpPr>
          <p:spPr bwMode="auto">
            <a:xfrm>
              <a:off x="1187450" y="1847850"/>
              <a:ext cx="392113" cy="457200"/>
            </a:xfrm>
            <a:prstGeom prst="roundRect">
              <a:avLst>
                <a:gd name="adj" fmla="val 0"/>
              </a:avLst>
            </a:prstGeom>
            <a:gradFill rotWithShape="1">
              <a:gsLst>
                <a:gs pos="0">
                  <a:srgbClr val="FFC000"/>
                </a:gs>
                <a:gs pos="50000">
                  <a:srgbClr val="F0F0F0"/>
                </a:gs>
                <a:gs pos="100000">
                  <a:srgbClr val="FFC000"/>
                </a:gs>
              </a:gsLst>
              <a:lin ang="5400000" scaled="1"/>
            </a:gradFill>
            <a:ln w="9525">
              <a:solidFill>
                <a:schemeClr val="tx1"/>
              </a:solidFill>
              <a:round/>
              <a:headEnd/>
              <a:tailEnd/>
            </a:ln>
            <a:effectLst>
              <a:outerShdw dist="35921" dir="2700000" algn="ctr" rotWithShape="0">
                <a:schemeClr val="tx1">
                  <a:alpha val="50000"/>
                </a:schemeClr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r>
                <a:rPr lang="en-US" sz="2800" dirty="0">
                  <a:solidFill>
                    <a:srgbClr val="990033"/>
                  </a:solidFill>
                  <a:latin typeface="Wingdings" pitchFamily="2" charset="2"/>
                </a:rPr>
                <a:t>ü</a:t>
              </a:r>
            </a:p>
          </p:txBody>
        </p:sp>
      </p:grpSp>
      <p:sp>
        <p:nvSpPr>
          <p:cNvPr id="7" name="Заголовок 1"/>
          <p:cNvSpPr txBox="1">
            <a:spLocks/>
          </p:cNvSpPr>
          <p:nvPr/>
        </p:nvSpPr>
        <p:spPr>
          <a:xfrm>
            <a:off x="2071670" y="0"/>
            <a:ext cx="5143536" cy="57148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Кафедра Защищенных систем связи</a:t>
            </a:r>
            <a:b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</a:b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rial Cyr"/>
                <a:ea typeface="+mj-ea"/>
                <a:cs typeface="+mj-cs"/>
              </a:rPr>
              <a:t> Malware (</a:t>
            </a:r>
            <a: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rial Cyr"/>
                <a:ea typeface="+mj-ea"/>
                <a:cs typeface="+mj-cs"/>
              </a:rPr>
              <a:t>Вредоносное ПО)</a:t>
            </a:r>
            <a:endParaRPr kumimoji="0" lang="ru-RU" sz="1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115885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77943" y="1650018"/>
            <a:ext cx="8229600" cy="4911824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настоящий момент эмуляция – это один из стандартных методов, который сам по себе не обеспечивает детектирования компьютерных вирусов, но служит удобным и подчас необходимым инструментом, с участием которого конкретные методы реализуются. Работа эмулятора, в общем случае, содержит цикл выполнения последовательных действий: </a:t>
            </a:r>
          </a:p>
          <a:p>
            <a:pPr marL="0" indent="0" algn="just">
              <a:buNone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выборку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дизассемблирование очередной команды; </a:t>
            </a:r>
          </a:p>
          <a:p>
            <a:pPr marL="0" indent="0" algn="just">
              <a:buNone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моделирование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выполнения очередной команды. </a:t>
            </a:r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2071670" y="0"/>
            <a:ext cx="5143536" cy="57148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Кафедра Защищенных систем связи</a:t>
            </a:r>
            <a:b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</a:b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rial Cyr"/>
                <a:ea typeface="+mj-ea"/>
                <a:cs typeface="+mj-cs"/>
              </a:rPr>
              <a:t> Malware (</a:t>
            </a:r>
            <a: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rial Cyr"/>
                <a:ea typeface="+mj-ea"/>
                <a:cs typeface="+mj-cs"/>
              </a:rPr>
              <a:t>Вредоносное ПО)</a:t>
            </a:r>
            <a:endParaRPr kumimoji="0" lang="ru-RU" sz="1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grpSp>
        <p:nvGrpSpPr>
          <p:cNvPr id="5" name="Группа 19"/>
          <p:cNvGrpSpPr/>
          <p:nvPr/>
        </p:nvGrpSpPr>
        <p:grpSpPr>
          <a:xfrm>
            <a:off x="250000" y="836712"/>
            <a:ext cx="8643998" cy="545727"/>
            <a:chOff x="1187450" y="1847850"/>
            <a:chExt cx="6769322" cy="545727"/>
          </a:xfrm>
        </p:grpSpPr>
        <p:sp>
          <p:nvSpPr>
            <p:cNvPr id="6" name="AutoShape 4"/>
            <p:cNvSpPr>
              <a:spLocks noChangeArrowheads="1"/>
            </p:cNvSpPr>
            <p:nvPr/>
          </p:nvSpPr>
          <p:spPr bwMode="auto">
            <a:xfrm>
              <a:off x="1219940" y="1891609"/>
              <a:ext cx="6736832" cy="501968"/>
            </a:xfrm>
            <a:prstGeom prst="roundRect">
              <a:avLst>
                <a:gd name="adj" fmla="val 4167"/>
              </a:avLst>
            </a:prstGeom>
            <a:solidFill>
              <a:schemeClr val="accent1">
                <a:lumMod val="20000"/>
                <a:lumOff val="80000"/>
              </a:schemeClr>
            </a:solidFill>
            <a:ln w="9525" algn="ctr">
              <a:solidFill>
                <a:srgbClr val="4D4D4D"/>
              </a:solidFill>
              <a:round/>
              <a:headEnd/>
              <a:tailEnd/>
            </a:ln>
            <a:effectLst>
              <a:outerShdw dist="35921" dir="2700000" algn="ctr" rotWithShape="0">
                <a:srgbClr val="AFAFAF"/>
              </a:outerShdw>
            </a:effectLst>
          </p:spPr>
          <p:txBody>
            <a:bodyPr wrap="square" lIns="457200" anchor="ctr">
              <a:spAutoFit/>
            </a:bodyPr>
            <a:lstStyle/>
            <a:p>
              <a:r>
                <a:rPr lang="ru-RU" sz="2000" b="1" dirty="0" smtClean="0"/>
                <a:t>    </a:t>
              </a:r>
              <a:r>
                <a:rPr lang="en-US" sz="2000" b="1" dirty="0"/>
                <a:t> </a:t>
              </a:r>
              <a:r>
                <a:rPr lang="ru-RU" sz="2600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Эмуляция программ</a:t>
              </a:r>
              <a:endParaRPr lang="ru-RU" sz="2600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7" name="AutoShape 8"/>
            <p:cNvSpPr>
              <a:spLocks noChangeArrowheads="1"/>
            </p:cNvSpPr>
            <p:nvPr/>
          </p:nvSpPr>
          <p:spPr bwMode="auto">
            <a:xfrm>
              <a:off x="1187450" y="1847850"/>
              <a:ext cx="392113" cy="457200"/>
            </a:xfrm>
            <a:prstGeom prst="roundRect">
              <a:avLst>
                <a:gd name="adj" fmla="val 0"/>
              </a:avLst>
            </a:prstGeom>
            <a:gradFill rotWithShape="1">
              <a:gsLst>
                <a:gs pos="0">
                  <a:srgbClr val="FFC000"/>
                </a:gs>
                <a:gs pos="50000">
                  <a:srgbClr val="F0F0F0"/>
                </a:gs>
                <a:gs pos="100000">
                  <a:srgbClr val="FFC000"/>
                </a:gs>
              </a:gsLst>
              <a:lin ang="5400000" scaled="1"/>
            </a:gradFill>
            <a:ln w="9525">
              <a:solidFill>
                <a:schemeClr val="tx1"/>
              </a:solidFill>
              <a:round/>
              <a:headEnd/>
              <a:tailEnd/>
            </a:ln>
            <a:effectLst>
              <a:outerShdw dist="35921" dir="2700000" algn="ctr" rotWithShape="0">
                <a:schemeClr val="tx1">
                  <a:alpha val="50000"/>
                </a:schemeClr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r>
                <a:rPr lang="en-US" sz="2800" dirty="0">
                  <a:solidFill>
                    <a:srgbClr val="990033"/>
                  </a:solidFill>
                  <a:latin typeface="Wingdings" pitchFamily="2" charset="2"/>
                </a:rPr>
                <a:t>ü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466381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628800"/>
            <a:ext cx="8229600" cy="4695800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Фактически 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«метаморфизм»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появился, когда удалось совместить и применить не только к расшифровщику, а ко всему вирусному коду «классические» полиморфные технологии:</a:t>
            </a:r>
          </a:p>
          <a:p>
            <a:pPr marL="0" indent="0" algn="just">
              <a:buNone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замена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команд и блоков их функциональными эквивалентами (например, «MOV EAX, 0» на «PUSH 0/POP AX» или «XOR EAX, EAX»); </a:t>
            </a:r>
          </a:p>
          <a:p>
            <a:pPr marL="0" indent="0" algn="just">
              <a:buNone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случайная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перестановка как отдельных команд, так и целых блоков («пермутация»); </a:t>
            </a:r>
          </a:p>
          <a:p>
            <a:pPr marL="0" indent="0" algn="just">
              <a:buNone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«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разбавление» кода вируса «мусором» (командами и группами команд, не влияющими на алгоритм).</a:t>
            </a:r>
          </a:p>
        </p:txBody>
      </p:sp>
      <p:grpSp>
        <p:nvGrpSpPr>
          <p:cNvPr id="4" name="Группа 19"/>
          <p:cNvGrpSpPr/>
          <p:nvPr/>
        </p:nvGrpSpPr>
        <p:grpSpPr>
          <a:xfrm>
            <a:off x="250000" y="827276"/>
            <a:ext cx="8108214" cy="498668"/>
            <a:chOff x="1187450" y="1847850"/>
            <a:chExt cx="6349737" cy="498668"/>
          </a:xfrm>
        </p:grpSpPr>
        <p:sp>
          <p:nvSpPr>
            <p:cNvPr id="5" name="AutoShape 4"/>
            <p:cNvSpPr>
              <a:spLocks noChangeArrowheads="1"/>
            </p:cNvSpPr>
            <p:nvPr/>
          </p:nvSpPr>
          <p:spPr bwMode="auto">
            <a:xfrm>
              <a:off x="1219941" y="1875923"/>
              <a:ext cx="6317246" cy="470595"/>
            </a:xfrm>
            <a:prstGeom prst="roundRect">
              <a:avLst>
                <a:gd name="adj" fmla="val 4167"/>
              </a:avLst>
            </a:prstGeom>
            <a:solidFill>
              <a:schemeClr val="accent1">
                <a:lumMod val="20000"/>
                <a:lumOff val="80000"/>
              </a:schemeClr>
            </a:solidFill>
            <a:ln w="9525" algn="ctr">
              <a:solidFill>
                <a:srgbClr val="4D4D4D"/>
              </a:solidFill>
              <a:round/>
              <a:headEnd/>
              <a:tailEnd/>
            </a:ln>
            <a:effectLst>
              <a:outerShdw dist="35921" dir="2700000" algn="ctr" rotWithShape="0">
                <a:srgbClr val="AFAFAF"/>
              </a:outerShdw>
            </a:effectLst>
          </p:spPr>
          <p:txBody>
            <a:bodyPr wrap="square" lIns="457200" anchor="ctr">
              <a:spAutoFit/>
            </a:bodyPr>
            <a:lstStyle/>
            <a:p>
              <a:r>
                <a:rPr lang="ru-RU" sz="2000" b="1" dirty="0"/>
                <a:t> </a:t>
              </a:r>
              <a:r>
                <a:rPr lang="ru-RU" sz="24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Метаморфные вирусы  и их детектирование </a:t>
              </a:r>
              <a:endParaRPr lang="ru-RU" sz="2600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6" name="AutoShape 8"/>
            <p:cNvSpPr>
              <a:spLocks noChangeArrowheads="1"/>
            </p:cNvSpPr>
            <p:nvPr/>
          </p:nvSpPr>
          <p:spPr bwMode="auto">
            <a:xfrm>
              <a:off x="1187450" y="1847850"/>
              <a:ext cx="392113" cy="457200"/>
            </a:xfrm>
            <a:prstGeom prst="roundRect">
              <a:avLst>
                <a:gd name="adj" fmla="val 0"/>
              </a:avLst>
            </a:prstGeom>
            <a:gradFill rotWithShape="1">
              <a:gsLst>
                <a:gs pos="0">
                  <a:srgbClr val="FFC000"/>
                </a:gs>
                <a:gs pos="50000">
                  <a:srgbClr val="F0F0F0"/>
                </a:gs>
                <a:gs pos="100000">
                  <a:srgbClr val="FFC000"/>
                </a:gs>
              </a:gsLst>
              <a:lin ang="5400000" scaled="1"/>
            </a:gradFill>
            <a:ln w="9525">
              <a:solidFill>
                <a:schemeClr val="tx1"/>
              </a:solidFill>
              <a:round/>
              <a:headEnd/>
              <a:tailEnd/>
            </a:ln>
            <a:effectLst>
              <a:outerShdw dist="35921" dir="2700000" algn="ctr" rotWithShape="0">
                <a:schemeClr val="tx1">
                  <a:alpha val="50000"/>
                </a:schemeClr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r>
                <a:rPr lang="en-US" sz="2800" dirty="0">
                  <a:solidFill>
                    <a:srgbClr val="990033"/>
                  </a:solidFill>
                  <a:latin typeface="Wingdings" pitchFamily="2" charset="2"/>
                </a:rPr>
                <a:t>ü</a:t>
              </a:r>
            </a:p>
          </p:txBody>
        </p:sp>
      </p:grpSp>
      <p:sp>
        <p:nvSpPr>
          <p:cNvPr id="7" name="Заголовок 1"/>
          <p:cNvSpPr txBox="1">
            <a:spLocks/>
          </p:cNvSpPr>
          <p:nvPr/>
        </p:nvSpPr>
        <p:spPr>
          <a:xfrm>
            <a:off x="2071670" y="0"/>
            <a:ext cx="5143536" cy="57148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Кафедра Защищенных систем связи</a:t>
            </a:r>
            <a:b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</a:b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rial Cyr"/>
                <a:ea typeface="+mj-ea"/>
                <a:cs typeface="+mj-cs"/>
              </a:rPr>
              <a:t> Malware (</a:t>
            </a:r>
            <a: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rial Cyr"/>
                <a:ea typeface="+mj-ea"/>
                <a:cs typeface="+mj-cs"/>
              </a:rPr>
              <a:t>Вредоносное ПО)</a:t>
            </a:r>
            <a:endParaRPr kumimoji="0" lang="ru-RU" sz="1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352488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844824"/>
            <a:ext cx="8436799" cy="4536503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Существуют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технологии, которые позволяют обнаруживать 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«новые»,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заранее не изученные вирусы. Такие технологии называются «проактивными», то есть предваряющими и предотвращающими активацию вируса. Рассмотрим проактивные технологии, которые базируются на методах «эвристического анализа». </a:t>
            </a:r>
            <a:endParaRPr lang="ru-RU" sz="2400" dirty="0"/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2071670" y="0"/>
            <a:ext cx="5143536" cy="57148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Кафедра Защищенных систем связи</a:t>
            </a:r>
            <a:b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</a:b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rial Cyr"/>
                <a:ea typeface="+mj-ea"/>
                <a:cs typeface="+mj-cs"/>
              </a:rPr>
              <a:t> Malware (</a:t>
            </a:r>
            <a: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rial Cyr"/>
                <a:ea typeface="+mj-ea"/>
                <a:cs typeface="+mj-cs"/>
              </a:rPr>
              <a:t>Вредоносное ПО)</a:t>
            </a:r>
            <a:endParaRPr kumimoji="0" lang="ru-RU" sz="1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grpSp>
        <p:nvGrpSpPr>
          <p:cNvPr id="5" name="Группа 19"/>
          <p:cNvGrpSpPr/>
          <p:nvPr/>
        </p:nvGrpSpPr>
        <p:grpSpPr>
          <a:xfrm>
            <a:off x="250001" y="827276"/>
            <a:ext cx="8643998" cy="561413"/>
            <a:chOff x="1187450" y="1847850"/>
            <a:chExt cx="6769322" cy="561413"/>
          </a:xfrm>
        </p:grpSpPr>
        <p:sp>
          <p:nvSpPr>
            <p:cNvPr id="6" name="AutoShape 4"/>
            <p:cNvSpPr>
              <a:spLocks noChangeArrowheads="1"/>
            </p:cNvSpPr>
            <p:nvPr/>
          </p:nvSpPr>
          <p:spPr bwMode="auto">
            <a:xfrm>
              <a:off x="1219940" y="1875923"/>
              <a:ext cx="6736832" cy="533340"/>
            </a:xfrm>
            <a:prstGeom prst="roundRect">
              <a:avLst>
                <a:gd name="adj" fmla="val 4167"/>
              </a:avLst>
            </a:prstGeom>
            <a:solidFill>
              <a:schemeClr val="accent1">
                <a:lumMod val="20000"/>
                <a:lumOff val="80000"/>
              </a:schemeClr>
            </a:solidFill>
            <a:ln w="9525" algn="ctr">
              <a:solidFill>
                <a:srgbClr val="4D4D4D"/>
              </a:solidFill>
              <a:round/>
              <a:headEnd/>
              <a:tailEnd/>
            </a:ln>
            <a:effectLst>
              <a:outerShdw dist="35921" dir="2700000" algn="ctr" rotWithShape="0">
                <a:srgbClr val="AFAFAF"/>
              </a:outerShdw>
            </a:effectLst>
          </p:spPr>
          <p:txBody>
            <a:bodyPr wrap="square" lIns="457200" anchor="ctr">
              <a:spAutoFit/>
            </a:bodyPr>
            <a:lstStyle/>
            <a:p>
              <a:r>
                <a:rPr lang="ru-RU" sz="2000" b="1" dirty="0"/>
                <a:t> </a:t>
              </a:r>
              <a:r>
                <a:rPr lang="ru-RU" sz="28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ru-RU" sz="26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Эвристические методы детектирования вирусов </a:t>
              </a:r>
              <a:endParaRPr lang="ru-RU" sz="2600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7" name="AutoShape 8"/>
            <p:cNvSpPr>
              <a:spLocks noChangeArrowheads="1"/>
            </p:cNvSpPr>
            <p:nvPr/>
          </p:nvSpPr>
          <p:spPr bwMode="auto">
            <a:xfrm>
              <a:off x="1187450" y="1847850"/>
              <a:ext cx="392113" cy="457200"/>
            </a:xfrm>
            <a:prstGeom prst="roundRect">
              <a:avLst>
                <a:gd name="adj" fmla="val 0"/>
              </a:avLst>
            </a:prstGeom>
            <a:gradFill rotWithShape="1">
              <a:gsLst>
                <a:gs pos="0">
                  <a:srgbClr val="FFC000"/>
                </a:gs>
                <a:gs pos="50000">
                  <a:srgbClr val="F0F0F0"/>
                </a:gs>
                <a:gs pos="100000">
                  <a:srgbClr val="FFC000"/>
                </a:gs>
              </a:gsLst>
              <a:lin ang="5400000" scaled="1"/>
            </a:gradFill>
            <a:ln w="9525">
              <a:solidFill>
                <a:schemeClr val="tx1"/>
              </a:solidFill>
              <a:round/>
              <a:headEnd/>
              <a:tailEnd/>
            </a:ln>
            <a:effectLst>
              <a:outerShdw dist="35921" dir="2700000" algn="ctr" rotWithShape="0">
                <a:schemeClr val="tx1">
                  <a:alpha val="50000"/>
                </a:schemeClr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r>
                <a:rPr lang="en-US" sz="2800" dirty="0">
                  <a:solidFill>
                    <a:srgbClr val="990033"/>
                  </a:solidFill>
                  <a:latin typeface="Wingdings" pitchFamily="2" charset="2"/>
                </a:rPr>
                <a:t>ü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2997635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1935480"/>
            <a:ext cx="9144000" cy="4389120"/>
          </a:xfrm>
        </p:spPr>
        <p:txBody>
          <a:bodyPr/>
          <a:lstStyle/>
          <a:p>
            <a:pPr marL="0" indent="0" algn="just">
              <a:buNone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общем случае процедуру детектирования вирусов можно разделить на следующие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этапы</a:t>
            </a:r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r>
              <a:rPr lang="ru-RU" sz="2000" dirty="0" smtClean="0"/>
              <a:t>Программа</a:t>
            </a:r>
            <a:r>
              <a:rPr lang="ru-RU" sz="2400" dirty="0" smtClean="0"/>
              <a:t>                                                                                       </a:t>
            </a:r>
            <a:r>
              <a:rPr lang="ru-RU" sz="2000" dirty="0" smtClean="0"/>
              <a:t>Выводы</a:t>
            </a:r>
            <a:endParaRPr lang="ru-RU" sz="2000" dirty="0"/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2071670" y="0"/>
            <a:ext cx="5143536" cy="57148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Кафедра Защищенных систем связи</a:t>
            </a:r>
            <a:b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</a:b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rial Cyr"/>
                <a:ea typeface="+mj-ea"/>
                <a:cs typeface="+mj-cs"/>
              </a:rPr>
              <a:t> Malware (</a:t>
            </a:r>
            <a: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rial Cyr"/>
                <a:ea typeface="+mj-ea"/>
                <a:cs typeface="+mj-cs"/>
              </a:rPr>
              <a:t>Вредоносное ПО)</a:t>
            </a:r>
            <a:endParaRPr kumimoji="0" lang="ru-RU" sz="1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grpSp>
        <p:nvGrpSpPr>
          <p:cNvPr id="5" name="Группа 19"/>
          <p:cNvGrpSpPr/>
          <p:nvPr/>
        </p:nvGrpSpPr>
        <p:grpSpPr>
          <a:xfrm>
            <a:off x="250001" y="1004146"/>
            <a:ext cx="8643998" cy="545727"/>
            <a:chOff x="1187450" y="1847850"/>
            <a:chExt cx="6769322" cy="545727"/>
          </a:xfrm>
        </p:grpSpPr>
        <p:sp>
          <p:nvSpPr>
            <p:cNvPr id="6" name="AutoShape 4"/>
            <p:cNvSpPr>
              <a:spLocks noChangeArrowheads="1"/>
            </p:cNvSpPr>
            <p:nvPr/>
          </p:nvSpPr>
          <p:spPr bwMode="auto">
            <a:xfrm>
              <a:off x="1219940" y="1891609"/>
              <a:ext cx="6736832" cy="501968"/>
            </a:xfrm>
            <a:prstGeom prst="roundRect">
              <a:avLst>
                <a:gd name="adj" fmla="val 4167"/>
              </a:avLst>
            </a:prstGeom>
            <a:solidFill>
              <a:schemeClr val="accent1">
                <a:lumMod val="20000"/>
                <a:lumOff val="80000"/>
              </a:schemeClr>
            </a:solidFill>
            <a:ln w="9525" algn="ctr">
              <a:solidFill>
                <a:srgbClr val="4D4D4D"/>
              </a:solidFill>
              <a:round/>
              <a:headEnd/>
              <a:tailEnd/>
            </a:ln>
            <a:effectLst>
              <a:outerShdw dist="35921" dir="2700000" algn="ctr" rotWithShape="0">
                <a:srgbClr val="AFAFAF"/>
              </a:outerShdw>
            </a:effectLst>
          </p:spPr>
          <p:txBody>
            <a:bodyPr wrap="square" lIns="457200" anchor="ctr">
              <a:spAutoFit/>
            </a:bodyPr>
            <a:lstStyle/>
            <a:p>
              <a:r>
                <a:rPr lang="ru-RU" sz="2000" b="1" dirty="0" smtClean="0"/>
                <a:t>    </a:t>
              </a:r>
              <a:r>
                <a:rPr lang="ru-RU" sz="2600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Этапы детектирования</a:t>
              </a:r>
              <a:endParaRPr lang="ru-RU" sz="2600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7" name="AutoShape 8"/>
            <p:cNvSpPr>
              <a:spLocks noChangeArrowheads="1"/>
            </p:cNvSpPr>
            <p:nvPr/>
          </p:nvSpPr>
          <p:spPr bwMode="auto">
            <a:xfrm>
              <a:off x="1187450" y="1847850"/>
              <a:ext cx="392113" cy="457200"/>
            </a:xfrm>
            <a:prstGeom prst="roundRect">
              <a:avLst>
                <a:gd name="adj" fmla="val 0"/>
              </a:avLst>
            </a:prstGeom>
            <a:gradFill rotWithShape="1">
              <a:gsLst>
                <a:gs pos="0">
                  <a:srgbClr val="FFC000"/>
                </a:gs>
                <a:gs pos="50000">
                  <a:srgbClr val="F0F0F0"/>
                </a:gs>
                <a:gs pos="100000">
                  <a:srgbClr val="FFC000"/>
                </a:gs>
              </a:gsLst>
              <a:lin ang="5400000" scaled="1"/>
            </a:gradFill>
            <a:ln w="9525">
              <a:solidFill>
                <a:schemeClr val="tx1"/>
              </a:solidFill>
              <a:round/>
              <a:headEnd/>
              <a:tailEnd/>
            </a:ln>
            <a:effectLst>
              <a:outerShdw dist="35921" dir="2700000" algn="ctr" rotWithShape="0">
                <a:schemeClr val="tx1">
                  <a:alpha val="50000"/>
                </a:schemeClr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r>
                <a:rPr lang="en-US" sz="2800" dirty="0">
                  <a:solidFill>
                    <a:srgbClr val="990033"/>
                  </a:solidFill>
                  <a:latin typeface="Wingdings" pitchFamily="2" charset="2"/>
                </a:rPr>
                <a:t>ü</a:t>
              </a:r>
            </a:p>
          </p:txBody>
        </p:sp>
      </p:grpSp>
      <p:cxnSp>
        <p:nvCxnSpPr>
          <p:cNvPr id="9" name="Прямая со стрелкой 8"/>
          <p:cNvCxnSpPr/>
          <p:nvPr/>
        </p:nvCxnSpPr>
        <p:spPr>
          <a:xfrm flipV="1">
            <a:off x="1567614" y="4005064"/>
            <a:ext cx="504056" cy="1405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2" name="Блок-схема: процесс 11"/>
          <p:cNvSpPr/>
          <p:nvPr/>
        </p:nvSpPr>
        <p:spPr>
          <a:xfrm>
            <a:off x="2143781" y="3753036"/>
            <a:ext cx="2088232" cy="504056"/>
          </a:xfrm>
          <a:prstGeom prst="flowChartProcess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Выделение и сбор </a:t>
            </a:r>
            <a:r>
              <a:rPr lang="ru-RU" dirty="0"/>
              <a:t>х</a:t>
            </a:r>
            <a:r>
              <a:rPr lang="ru-RU" dirty="0" smtClean="0"/>
              <a:t>арактеристик</a:t>
            </a:r>
            <a:endParaRPr lang="ru-RU" dirty="0"/>
          </a:p>
        </p:txBody>
      </p:sp>
      <p:cxnSp>
        <p:nvCxnSpPr>
          <p:cNvPr id="13" name="Прямая со стрелкой 12"/>
          <p:cNvCxnSpPr/>
          <p:nvPr/>
        </p:nvCxnSpPr>
        <p:spPr>
          <a:xfrm>
            <a:off x="4355731" y="4033668"/>
            <a:ext cx="576591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4" name="Блок-схема: процесс 13"/>
          <p:cNvSpPr/>
          <p:nvPr/>
        </p:nvSpPr>
        <p:spPr>
          <a:xfrm>
            <a:off x="5056040" y="3753036"/>
            <a:ext cx="2088232" cy="504056"/>
          </a:xfrm>
          <a:prstGeom prst="flowChartProcess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Обработка и анализ</a:t>
            </a:r>
            <a:endParaRPr lang="ru-RU" dirty="0"/>
          </a:p>
        </p:txBody>
      </p:sp>
      <p:cxnSp>
        <p:nvCxnSpPr>
          <p:cNvPr id="17" name="Прямая со стрелкой 16"/>
          <p:cNvCxnSpPr/>
          <p:nvPr/>
        </p:nvCxnSpPr>
        <p:spPr>
          <a:xfrm>
            <a:off x="7308304" y="4036146"/>
            <a:ext cx="576591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860752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568345"/>
            <a:ext cx="8229600" cy="4756255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качестве признаков, характеризующих конкретный тип вирусов, могут выступать самые разнообразные свойства или особенности 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«подозрительного»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объекта. </a:t>
            </a:r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первых экспериментах с эвристическим детектированием вирусов в качестве 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«симптомов»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использовалось наличие или отсутствие характерных для компьютерных вирусов «n-грамм». </a:t>
            </a:r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Также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можно использовать «n-граммы», характерные не для «вирусов вообще», а для их конкретных разновидностей: загрузочных, резидентных, использующих поиск в каталоге и т. п. </a:t>
            </a:r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2071670" y="0"/>
            <a:ext cx="5143536" cy="57148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Кафедра Защищенных систем связи</a:t>
            </a:r>
            <a:b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</a:b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rial Cyr"/>
                <a:ea typeface="+mj-ea"/>
                <a:cs typeface="+mj-cs"/>
              </a:rPr>
              <a:t> Malware (</a:t>
            </a:r>
            <a: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rial Cyr"/>
                <a:ea typeface="+mj-ea"/>
                <a:cs typeface="+mj-cs"/>
              </a:rPr>
              <a:t>Вредоносное ПО)</a:t>
            </a:r>
            <a:endParaRPr kumimoji="0" lang="ru-RU" sz="1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grpSp>
        <p:nvGrpSpPr>
          <p:cNvPr id="5" name="Группа 19"/>
          <p:cNvGrpSpPr/>
          <p:nvPr/>
        </p:nvGrpSpPr>
        <p:grpSpPr>
          <a:xfrm>
            <a:off x="250001" y="827276"/>
            <a:ext cx="8643998" cy="561413"/>
            <a:chOff x="1187450" y="1847850"/>
            <a:chExt cx="6769322" cy="561413"/>
          </a:xfrm>
        </p:grpSpPr>
        <p:sp>
          <p:nvSpPr>
            <p:cNvPr id="6" name="AutoShape 4"/>
            <p:cNvSpPr>
              <a:spLocks noChangeArrowheads="1"/>
            </p:cNvSpPr>
            <p:nvPr/>
          </p:nvSpPr>
          <p:spPr bwMode="auto">
            <a:xfrm>
              <a:off x="1219940" y="1875923"/>
              <a:ext cx="6736832" cy="533340"/>
            </a:xfrm>
            <a:prstGeom prst="roundRect">
              <a:avLst>
                <a:gd name="adj" fmla="val 4167"/>
              </a:avLst>
            </a:prstGeom>
            <a:solidFill>
              <a:schemeClr val="accent1">
                <a:lumMod val="20000"/>
                <a:lumOff val="80000"/>
              </a:schemeClr>
            </a:solidFill>
            <a:ln w="9525" algn="ctr">
              <a:solidFill>
                <a:srgbClr val="4D4D4D"/>
              </a:solidFill>
              <a:round/>
              <a:headEnd/>
              <a:tailEnd/>
            </a:ln>
            <a:effectLst>
              <a:outerShdw dist="35921" dir="2700000" algn="ctr" rotWithShape="0">
                <a:srgbClr val="AFAFAF"/>
              </a:outerShdw>
            </a:effectLst>
          </p:spPr>
          <p:txBody>
            <a:bodyPr wrap="square" lIns="457200" anchor="ctr">
              <a:spAutoFit/>
            </a:bodyPr>
            <a:lstStyle/>
            <a:p>
              <a:r>
                <a:rPr lang="ru-RU" sz="2000" b="1" dirty="0"/>
                <a:t> </a:t>
              </a:r>
              <a:r>
                <a:rPr lang="ru-RU" sz="28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 </a:t>
              </a:r>
              <a:r>
                <a:rPr lang="ru-RU" sz="26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Выделение характерных признаков </a:t>
              </a:r>
              <a:endParaRPr lang="ru-RU" sz="2600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7" name="AutoShape 8"/>
            <p:cNvSpPr>
              <a:spLocks noChangeArrowheads="1"/>
            </p:cNvSpPr>
            <p:nvPr/>
          </p:nvSpPr>
          <p:spPr bwMode="auto">
            <a:xfrm>
              <a:off x="1187450" y="1847850"/>
              <a:ext cx="392113" cy="457200"/>
            </a:xfrm>
            <a:prstGeom prst="roundRect">
              <a:avLst>
                <a:gd name="adj" fmla="val 0"/>
              </a:avLst>
            </a:prstGeom>
            <a:gradFill rotWithShape="1">
              <a:gsLst>
                <a:gs pos="0">
                  <a:srgbClr val="FFC000"/>
                </a:gs>
                <a:gs pos="50000">
                  <a:srgbClr val="F0F0F0"/>
                </a:gs>
                <a:gs pos="100000">
                  <a:srgbClr val="FFC000"/>
                </a:gs>
              </a:gsLst>
              <a:lin ang="5400000" scaled="1"/>
            </a:gradFill>
            <a:ln w="9525">
              <a:solidFill>
                <a:schemeClr val="tx1"/>
              </a:solidFill>
              <a:round/>
              <a:headEnd/>
              <a:tailEnd/>
            </a:ln>
            <a:effectLst>
              <a:outerShdw dist="35921" dir="2700000" algn="ctr" rotWithShape="0">
                <a:schemeClr val="tx1">
                  <a:alpha val="50000"/>
                </a:schemeClr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r>
                <a:rPr lang="en-US" sz="2800" dirty="0">
                  <a:solidFill>
                    <a:srgbClr val="990033"/>
                  </a:solidFill>
                  <a:latin typeface="Wingdings" pitchFamily="2" charset="2"/>
                </a:rPr>
                <a:t>ü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5796101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77944" y="1590738"/>
            <a:ext cx="8229600" cy="4756255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Наиболее простой и естественный способ построения «решателей» основан на применении ко множеству обнаруженных симптомов системы 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«продукций».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Продукцией называется правило вида: ЕСЛИ «предикат» TO «вывод». Предикаты (условия) могут представлять собой сложные функции над различными симптомами и ранее полученными выводами, образованные при помощи логических действий «И», «ИЛИ» и «НЕ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».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2071670" y="0"/>
            <a:ext cx="5143536" cy="57148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Кафедра Защищенных систем связи</a:t>
            </a:r>
            <a:b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</a:b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rial Cyr"/>
                <a:ea typeface="+mj-ea"/>
                <a:cs typeface="+mj-cs"/>
              </a:rPr>
              <a:t> Malware (</a:t>
            </a:r>
            <a: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rial Cyr"/>
                <a:ea typeface="+mj-ea"/>
                <a:cs typeface="+mj-cs"/>
              </a:rPr>
              <a:t>Вредоносное ПО)</a:t>
            </a:r>
            <a:endParaRPr kumimoji="0" lang="ru-RU" sz="1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grpSp>
        <p:nvGrpSpPr>
          <p:cNvPr id="5" name="Группа 19"/>
          <p:cNvGrpSpPr/>
          <p:nvPr/>
        </p:nvGrpSpPr>
        <p:grpSpPr>
          <a:xfrm>
            <a:off x="250001" y="827276"/>
            <a:ext cx="8643998" cy="561413"/>
            <a:chOff x="1187450" y="1847850"/>
            <a:chExt cx="6769322" cy="561413"/>
          </a:xfrm>
        </p:grpSpPr>
        <p:sp>
          <p:nvSpPr>
            <p:cNvPr id="6" name="AutoShape 4"/>
            <p:cNvSpPr>
              <a:spLocks noChangeArrowheads="1"/>
            </p:cNvSpPr>
            <p:nvPr/>
          </p:nvSpPr>
          <p:spPr bwMode="auto">
            <a:xfrm>
              <a:off x="1219940" y="1875923"/>
              <a:ext cx="6736832" cy="533340"/>
            </a:xfrm>
            <a:prstGeom prst="roundRect">
              <a:avLst>
                <a:gd name="adj" fmla="val 4167"/>
              </a:avLst>
            </a:prstGeom>
            <a:solidFill>
              <a:schemeClr val="accent1">
                <a:lumMod val="20000"/>
                <a:lumOff val="80000"/>
              </a:schemeClr>
            </a:solidFill>
            <a:ln w="9525" algn="ctr">
              <a:solidFill>
                <a:srgbClr val="4D4D4D"/>
              </a:solidFill>
              <a:round/>
              <a:headEnd/>
              <a:tailEnd/>
            </a:ln>
            <a:effectLst>
              <a:outerShdw dist="35921" dir="2700000" algn="ctr" rotWithShape="0">
                <a:srgbClr val="AFAFAF"/>
              </a:outerShdw>
            </a:effectLst>
          </p:spPr>
          <p:txBody>
            <a:bodyPr wrap="square" lIns="457200" anchor="ctr">
              <a:spAutoFit/>
            </a:bodyPr>
            <a:lstStyle/>
            <a:p>
              <a:r>
                <a:rPr lang="ru-RU" sz="2000" b="1" dirty="0"/>
                <a:t> </a:t>
              </a:r>
              <a:r>
                <a:rPr lang="ru-RU" sz="28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 </a:t>
              </a:r>
              <a:r>
                <a:rPr lang="ru-RU" sz="26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Логические методы </a:t>
              </a:r>
              <a:endParaRPr lang="ru-RU" sz="2600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7" name="AutoShape 8"/>
            <p:cNvSpPr>
              <a:spLocks noChangeArrowheads="1"/>
            </p:cNvSpPr>
            <p:nvPr/>
          </p:nvSpPr>
          <p:spPr bwMode="auto">
            <a:xfrm>
              <a:off x="1187450" y="1847850"/>
              <a:ext cx="392113" cy="457200"/>
            </a:xfrm>
            <a:prstGeom prst="roundRect">
              <a:avLst>
                <a:gd name="adj" fmla="val 0"/>
              </a:avLst>
            </a:prstGeom>
            <a:gradFill rotWithShape="1">
              <a:gsLst>
                <a:gs pos="0">
                  <a:srgbClr val="FFC000"/>
                </a:gs>
                <a:gs pos="50000">
                  <a:srgbClr val="F0F0F0"/>
                </a:gs>
                <a:gs pos="100000">
                  <a:srgbClr val="FFC000"/>
                </a:gs>
              </a:gsLst>
              <a:lin ang="5400000" scaled="1"/>
            </a:gradFill>
            <a:ln w="9525">
              <a:solidFill>
                <a:schemeClr val="tx1"/>
              </a:solidFill>
              <a:round/>
              <a:headEnd/>
              <a:tailEnd/>
            </a:ln>
            <a:effectLst>
              <a:outerShdw dist="35921" dir="2700000" algn="ctr" rotWithShape="0">
                <a:schemeClr val="tx1">
                  <a:alpha val="50000"/>
                </a:schemeClr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r>
                <a:rPr lang="en-US" sz="2800" dirty="0">
                  <a:solidFill>
                    <a:srgbClr val="990033"/>
                  </a:solidFill>
                  <a:latin typeface="Wingdings" pitchFamily="2" charset="2"/>
                </a:rPr>
                <a:t>ü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1547993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Группа 19"/>
          <p:cNvGrpSpPr/>
          <p:nvPr/>
        </p:nvGrpSpPr>
        <p:grpSpPr>
          <a:xfrm>
            <a:off x="250001" y="827276"/>
            <a:ext cx="8643998" cy="561413"/>
            <a:chOff x="1187450" y="1847850"/>
            <a:chExt cx="6769322" cy="561413"/>
          </a:xfrm>
        </p:grpSpPr>
        <p:sp>
          <p:nvSpPr>
            <p:cNvPr id="5" name="AutoShape 4"/>
            <p:cNvSpPr>
              <a:spLocks noChangeArrowheads="1"/>
            </p:cNvSpPr>
            <p:nvPr/>
          </p:nvSpPr>
          <p:spPr bwMode="auto">
            <a:xfrm>
              <a:off x="1219940" y="1875923"/>
              <a:ext cx="6736832" cy="533340"/>
            </a:xfrm>
            <a:prstGeom prst="roundRect">
              <a:avLst>
                <a:gd name="adj" fmla="val 4167"/>
              </a:avLst>
            </a:prstGeom>
            <a:solidFill>
              <a:schemeClr val="accent1">
                <a:lumMod val="20000"/>
                <a:lumOff val="80000"/>
              </a:schemeClr>
            </a:solidFill>
            <a:ln w="9525" algn="ctr">
              <a:solidFill>
                <a:srgbClr val="4D4D4D"/>
              </a:solidFill>
              <a:round/>
              <a:headEnd/>
              <a:tailEnd/>
            </a:ln>
            <a:effectLst>
              <a:outerShdw dist="35921" dir="2700000" algn="ctr" rotWithShape="0">
                <a:srgbClr val="AFAFAF"/>
              </a:outerShdw>
            </a:effectLst>
          </p:spPr>
          <p:txBody>
            <a:bodyPr wrap="square" lIns="457200" anchor="ctr">
              <a:spAutoFit/>
            </a:bodyPr>
            <a:lstStyle/>
            <a:p>
              <a:r>
                <a:rPr lang="ru-RU" sz="2000" b="1" dirty="0"/>
                <a:t> </a:t>
              </a:r>
              <a:r>
                <a:rPr lang="ru-RU" sz="28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 </a:t>
              </a:r>
              <a:r>
                <a:rPr lang="ru-RU" sz="2600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Пример предиката</a:t>
              </a:r>
              <a:endParaRPr lang="ru-RU" sz="2600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6" name="AutoShape 8"/>
            <p:cNvSpPr>
              <a:spLocks noChangeArrowheads="1"/>
            </p:cNvSpPr>
            <p:nvPr/>
          </p:nvSpPr>
          <p:spPr bwMode="auto">
            <a:xfrm>
              <a:off x="1187450" y="1847850"/>
              <a:ext cx="392113" cy="457200"/>
            </a:xfrm>
            <a:prstGeom prst="roundRect">
              <a:avLst>
                <a:gd name="adj" fmla="val 0"/>
              </a:avLst>
            </a:prstGeom>
            <a:gradFill rotWithShape="1">
              <a:gsLst>
                <a:gs pos="0">
                  <a:srgbClr val="FFC000"/>
                </a:gs>
                <a:gs pos="50000">
                  <a:srgbClr val="F0F0F0"/>
                </a:gs>
                <a:gs pos="100000">
                  <a:srgbClr val="FFC000"/>
                </a:gs>
              </a:gsLst>
              <a:lin ang="5400000" scaled="1"/>
            </a:gradFill>
            <a:ln w="9525">
              <a:solidFill>
                <a:schemeClr val="tx1"/>
              </a:solidFill>
              <a:round/>
              <a:headEnd/>
              <a:tailEnd/>
            </a:ln>
            <a:effectLst>
              <a:outerShdw dist="35921" dir="2700000" algn="ctr" rotWithShape="0">
                <a:schemeClr val="tx1">
                  <a:alpha val="50000"/>
                </a:schemeClr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r>
                <a:rPr lang="en-US" sz="2800" dirty="0">
                  <a:solidFill>
                    <a:srgbClr val="990033"/>
                  </a:solidFill>
                  <a:latin typeface="Wingdings" pitchFamily="2" charset="2"/>
                </a:rPr>
                <a:t>ü</a:t>
              </a:r>
            </a:p>
          </p:txBody>
        </p:sp>
      </p:grpSp>
      <p:sp>
        <p:nvSpPr>
          <p:cNvPr id="7" name="Заголовок 1"/>
          <p:cNvSpPr txBox="1">
            <a:spLocks/>
          </p:cNvSpPr>
          <p:nvPr/>
        </p:nvSpPr>
        <p:spPr>
          <a:xfrm>
            <a:off x="2071670" y="0"/>
            <a:ext cx="5143536" cy="57148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Кафедра Защищенных систем связи</a:t>
            </a:r>
            <a:b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</a:b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rial Cyr"/>
                <a:ea typeface="+mj-ea"/>
                <a:cs typeface="+mj-cs"/>
              </a:rPr>
              <a:t> Malware (</a:t>
            </a:r>
            <a: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rial Cyr"/>
                <a:ea typeface="+mj-ea"/>
                <a:cs typeface="+mj-cs"/>
              </a:rPr>
              <a:t>Вредоносное ПО)</a:t>
            </a:r>
            <a:endParaRPr kumimoji="0" lang="ru-RU" sz="1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352" y="1672558"/>
            <a:ext cx="7960079" cy="45078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26742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6762" y="1772816"/>
            <a:ext cx="8229600" cy="4756255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Этот подход позволяет, не меняя ничего принципиально в предыдущем методе, избавиться от некоторых его недостатков. Фактически расположенные в определенной последовательности события – это и есть фразы определенного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языка. </a:t>
            </a:r>
            <a:endParaRPr lang="ru-RU" dirty="0"/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2071670" y="0"/>
            <a:ext cx="5143536" cy="57148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Кафедра Защищенных систем связи</a:t>
            </a:r>
            <a:b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</a:b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rial Cyr"/>
                <a:ea typeface="+mj-ea"/>
                <a:cs typeface="+mj-cs"/>
              </a:rPr>
              <a:t> Malware (</a:t>
            </a:r>
            <a: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rial Cyr"/>
                <a:ea typeface="+mj-ea"/>
                <a:cs typeface="+mj-cs"/>
              </a:rPr>
              <a:t>Вредоносное ПО)</a:t>
            </a:r>
            <a:endParaRPr kumimoji="0" lang="ru-RU" sz="1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grpSp>
        <p:nvGrpSpPr>
          <p:cNvPr id="5" name="Группа 19"/>
          <p:cNvGrpSpPr/>
          <p:nvPr/>
        </p:nvGrpSpPr>
        <p:grpSpPr>
          <a:xfrm>
            <a:off x="250001" y="827276"/>
            <a:ext cx="8643998" cy="561413"/>
            <a:chOff x="1187450" y="1847850"/>
            <a:chExt cx="6769322" cy="561413"/>
          </a:xfrm>
        </p:grpSpPr>
        <p:sp>
          <p:nvSpPr>
            <p:cNvPr id="6" name="AutoShape 4"/>
            <p:cNvSpPr>
              <a:spLocks noChangeArrowheads="1"/>
            </p:cNvSpPr>
            <p:nvPr/>
          </p:nvSpPr>
          <p:spPr bwMode="auto">
            <a:xfrm>
              <a:off x="1219940" y="1875923"/>
              <a:ext cx="6736832" cy="533340"/>
            </a:xfrm>
            <a:prstGeom prst="roundRect">
              <a:avLst>
                <a:gd name="adj" fmla="val 4167"/>
              </a:avLst>
            </a:prstGeom>
            <a:solidFill>
              <a:schemeClr val="accent1">
                <a:lumMod val="20000"/>
                <a:lumOff val="80000"/>
              </a:schemeClr>
            </a:solidFill>
            <a:ln w="9525" algn="ctr">
              <a:solidFill>
                <a:srgbClr val="4D4D4D"/>
              </a:solidFill>
              <a:round/>
              <a:headEnd/>
              <a:tailEnd/>
            </a:ln>
            <a:effectLst>
              <a:outerShdw dist="35921" dir="2700000" algn="ctr" rotWithShape="0">
                <a:srgbClr val="AFAFAF"/>
              </a:outerShdw>
            </a:effectLst>
          </p:spPr>
          <p:txBody>
            <a:bodyPr wrap="square" lIns="457200" anchor="ctr">
              <a:spAutoFit/>
            </a:bodyPr>
            <a:lstStyle/>
            <a:p>
              <a:r>
                <a:rPr lang="ru-RU" sz="2000" b="1" dirty="0"/>
                <a:t> </a:t>
              </a:r>
              <a:r>
                <a:rPr lang="ru-RU" sz="28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 </a:t>
              </a:r>
              <a:r>
                <a:rPr lang="ru-RU" sz="26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Синтаксические методы</a:t>
              </a:r>
              <a:endParaRPr lang="ru-RU" sz="2600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7" name="AutoShape 8"/>
            <p:cNvSpPr>
              <a:spLocks noChangeArrowheads="1"/>
            </p:cNvSpPr>
            <p:nvPr/>
          </p:nvSpPr>
          <p:spPr bwMode="auto">
            <a:xfrm>
              <a:off x="1187450" y="1847850"/>
              <a:ext cx="392113" cy="457200"/>
            </a:xfrm>
            <a:prstGeom prst="roundRect">
              <a:avLst>
                <a:gd name="adj" fmla="val 0"/>
              </a:avLst>
            </a:prstGeom>
            <a:gradFill rotWithShape="1">
              <a:gsLst>
                <a:gs pos="0">
                  <a:srgbClr val="FFC000"/>
                </a:gs>
                <a:gs pos="50000">
                  <a:srgbClr val="F0F0F0"/>
                </a:gs>
                <a:gs pos="100000">
                  <a:srgbClr val="FFC000"/>
                </a:gs>
              </a:gsLst>
              <a:lin ang="5400000" scaled="1"/>
            </a:gradFill>
            <a:ln w="9525">
              <a:solidFill>
                <a:schemeClr val="tx1"/>
              </a:solidFill>
              <a:round/>
              <a:headEnd/>
              <a:tailEnd/>
            </a:ln>
            <a:effectLst>
              <a:outerShdw dist="35921" dir="2700000" algn="ctr" rotWithShape="0">
                <a:schemeClr val="tx1">
                  <a:alpha val="50000"/>
                </a:schemeClr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r>
                <a:rPr lang="en-US" sz="2800" dirty="0">
                  <a:solidFill>
                    <a:srgbClr val="990033"/>
                  </a:solidFill>
                  <a:latin typeface="Wingdings" pitchFamily="2" charset="2"/>
                </a:rPr>
                <a:t>ü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4190397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Группа 19"/>
          <p:cNvGrpSpPr/>
          <p:nvPr/>
        </p:nvGrpSpPr>
        <p:grpSpPr>
          <a:xfrm>
            <a:off x="250001" y="827276"/>
            <a:ext cx="8643998" cy="561413"/>
            <a:chOff x="1187450" y="1847850"/>
            <a:chExt cx="6769322" cy="561413"/>
          </a:xfrm>
        </p:grpSpPr>
        <p:sp>
          <p:nvSpPr>
            <p:cNvPr id="5" name="AutoShape 4"/>
            <p:cNvSpPr>
              <a:spLocks noChangeArrowheads="1"/>
            </p:cNvSpPr>
            <p:nvPr/>
          </p:nvSpPr>
          <p:spPr bwMode="auto">
            <a:xfrm>
              <a:off x="1219940" y="1875923"/>
              <a:ext cx="6736832" cy="533340"/>
            </a:xfrm>
            <a:prstGeom prst="roundRect">
              <a:avLst>
                <a:gd name="adj" fmla="val 4167"/>
              </a:avLst>
            </a:prstGeom>
            <a:solidFill>
              <a:schemeClr val="accent1">
                <a:lumMod val="20000"/>
                <a:lumOff val="80000"/>
              </a:schemeClr>
            </a:solidFill>
            <a:ln w="9525" algn="ctr">
              <a:solidFill>
                <a:srgbClr val="4D4D4D"/>
              </a:solidFill>
              <a:round/>
              <a:headEnd/>
              <a:tailEnd/>
            </a:ln>
            <a:effectLst>
              <a:outerShdw dist="35921" dir="2700000" algn="ctr" rotWithShape="0">
                <a:srgbClr val="AFAFAF"/>
              </a:outerShdw>
            </a:effectLst>
          </p:spPr>
          <p:txBody>
            <a:bodyPr wrap="square" lIns="457200" anchor="ctr">
              <a:spAutoFit/>
            </a:bodyPr>
            <a:lstStyle/>
            <a:p>
              <a:r>
                <a:rPr lang="ru-RU" sz="2000" b="1" dirty="0"/>
                <a:t> </a:t>
              </a:r>
              <a:r>
                <a:rPr lang="ru-RU" sz="28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 </a:t>
              </a:r>
              <a:r>
                <a:rPr lang="ru-RU" sz="2600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Примитивный автомат</a:t>
              </a:r>
              <a:endParaRPr lang="ru-RU" sz="2600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6" name="AutoShape 8"/>
            <p:cNvSpPr>
              <a:spLocks noChangeArrowheads="1"/>
            </p:cNvSpPr>
            <p:nvPr/>
          </p:nvSpPr>
          <p:spPr bwMode="auto">
            <a:xfrm>
              <a:off x="1187450" y="1847850"/>
              <a:ext cx="392113" cy="457200"/>
            </a:xfrm>
            <a:prstGeom prst="roundRect">
              <a:avLst>
                <a:gd name="adj" fmla="val 0"/>
              </a:avLst>
            </a:prstGeom>
            <a:gradFill rotWithShape="1">
              <a:gsLst>
                <a:gs pos="0">
                  <a:srgbClr val="FFC000"/>
                </a:gs>
                <a:gs pos="50000">
                  <a:srgbClr val="F0F0F0"/>
                </a:gs>
                <a:gs pos="100000">
                  <a:srgbClr val="FFC000"/>
                </a:gs>
              </a:gsLst>
              <a:lin ang="5400000" scaled="1"/>
            </a:gradFill>
            <a:ln w="9525">
              <a:solidFill>
                <a:schemeClr val="tx1"/>
              </a:solidFill>
              <a:round/>
              <a:headEnd/>
              <a:tailEnd/>
            </a:ln>
            <a:effectLst>
              <a:outerShdw dist="35921" dir="2700000" algn="ctr" rotWithShape="0">
                <a:schemeClr val="tx1">
                  <a:alpha val="50000"/>
                </a:schemeClr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r>
                <a:rPr lang="en-US" sz="2800" dirty="0">
                  <a:solidFill>
                    <a:srgbClr val="990033"/>
                  </a:solidFill>
                  <a:latin typeface="Wingdings" pitchFamily="2" charset="2"/>
                </a:rPr>
                <a:t>ü</a:t>
              </a:r>
            </a:p>
          </p:txBody>
        </p:sp>
      </p:grpSp>
      <p:sp>
        <p:nvSpPr>
          <p:cNvPr id="7" name="Заголовок 1"/>
          <p:cNvSpPr txBox="1">
            <a:spLocks/>
          </p:cNvSpPr>
          <p:nvPr/>
        </p:nvSpPr>
        <p:spPr>
          <a:xfrm>
            <a:off x="2071670" y="0"/>
            <a:ext cx="5143536" cy="57148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Кафедра Защищенных систем связи</a:t>
            </a:r>
            <a:b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</a:b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rial Cyr"/>
                <a:ea typeface="+mj-ea"/>
                <a:cs typeface="+mj-cs"/>
              </a:rPr>
              <a:t> Malware (</a:t>
            </a:r>
            <a: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rial Cyr"/>
                <a:ea typeface="+mj-ea"/>
                <a:cs typeface="+mj-cs"/>
              </a:rPr>
              <a:t>Вредоносное ПО)</a:t>
            </a:r>
            <a:endParaRPr kumimoji="0" lang="ru-RU" sz="1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485465" y="4502426"/>
            <a:ext cx="8408534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 точки зрения «решателя», использующего этот автомат, «правильными» будут, например, считаться цепочки вида «O-O-W-W-W-C» и неправильными – «O-W-O-C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».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«Синтаксический» подход не отменяет «логического», а довольно удачно дополняет его. </a:t>
            </a:r>
          </a:p>
        </p:txBody>
      </p:sp>
      <p:pic>
        <p:nvPicPr>
          <p:cNvPr id="3" name="Объект 2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7624" y="1672558"/>
            <a:ext cx="6336704" cy="2642136"/>
          </a:xfrm>
        </p:spPr>
      </p:pic>
    </p:spTree>
    <p:extLst>
      <p:ext uri="{BB962C8B-B14F-4D97-AF65-F5344CB8AC3E}">
        <p14:creationId xmlns:p14="http://schemas.microsoft.com/office/powerpoint/2010/main" val="1994228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568345"/>
            <a:ext cx="8229600" cy="4756255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Неприятный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недостаток «логического» и «синтаксического» подходов: «решатель» приходилось настраивать «вручную», и качество его работы зависело от опыта и умения человека.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Альтернативой выступает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очень известный метод, использующий «автоматическое» обучение решателя и основанный на 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формуле 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Байеса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0" indent="0">
              <a:buNone/>
            </a:pP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2071670" y="0"/>
            <a:ext cx="5143536" cy="57148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Кафедра Защищенных систем связи</a:t>
            </a:r>
            <a:b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</a:b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rial Cyr"/>
                <a:ea typeface="+mj-ea"/>
                <a:cs typeface="+mj-cs"/>
              </a:rPr>
              <a:t> Malware (</a:t>
            </a:r>
            <a: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rial Cyr"/>
                <a:ea typeface="+mj-ea"/>
                <a:cs typeface="+mj-cs"/>
              </a:rPr>
              <a:t>Вредоносное ПО)</a:t>
            </a:r>
            <a:endParaRPr kumimoji="0" lang="ru-RU" sz="1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grpSp>
        <p:nvGrpSpPr>
          <p:cNvPr id="5" name="Группа 19"/>
          <p:cNvGrpSpPr/>
          <p:nvPr/>
        </p:nvGrpSpPr>
        <p:grpSpPr>
          <a:xfrm>
            <a:off x="250001" y="827276"/>
            <a:ext cx="8643998" cy="561413"/>
            <a:chOff x="1187450" y="1847850"/>
            <a:chExt cx="6769322" cy="561413"/>
          </a:xfrm>
        </p:grpSpPr>
        <p:sp>
          <p:nvSpPr>
            <p:cNvPr id="6" name="AutoShape 4"/>
            <p:cNvSpPr>
              <a:spLocks noChangeArrowheads="1"/>
            </p:cNvSpPr>
            <p:nvPr/>
          </p:nvSpPr>
          <p:spPr bwMode="auto">
            <a:xfrm>
              <a:off x="1219940" y="1875923"/>
              <a:ext cx="6736832" cy="533340"/>
            </a:xfrm>
            <a:prstGeom prst="roundRect">
              <a:avLst>
                <a:gd name="adj" fmla="val 4167"/>
              </a:avLst>
            </a:prstGeom>
            <a:solidFill>
              <a:schemeClr val="accent1">
                <a:lumMod val="20000"/>
                <a:lumOff val="80000"/>
              </a:schemeClr>
            </a:solidFill>
            <a:ln w="9525" algn="ctr">
              <a:solidFill>
                <a:srgbClr val="4D4D4D"/>
              </a:solidFill>
              <a:round/>
              <a:headEnd/>
              <a:tailEnd/>
            </a:ln>
            <a:effectLst>
              <a:outerShdw dist="35921" dir="2700000" algn="ctr" rotWithShape="0">
                <a:srgbClr val="AFAFAF"/>
              </a:outerShdw>
            </a:effectLst>
          </p:spPr>
          <p:txBody>
            <a:bodyPr wrap="square" lIns="457200" anchor="ctr">
              <a:spAutoFit/>
            </a:bodyPr>
            <a:lstStyle/>
            <a:p>
              <a:r>
                <a:rPr lang="ru-RU" sz="2000" b="1" dirty="0"/>
                <a:t> </a:t>
              </a:r>
              <a:r>
                <a:rPr lang="ru-RU" sz="28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 </a:t>
              </a:r>
              <a:r>
                <a:rPr lang="ru-RU" sz="26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Методы на основе формулы Байеса</a:t>
              </a:r>
              <a:endParaRPr lang="ru-RU" sz="2600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7" name="AutoShape 8"/>
            <p:cNvSpPr>
              <a:spLocks noChangeArrowheads="1"/>
            </p:cNvSpPr>
            <p:nvPr/>
          </p:nvSpPr>
          <p:spPr bwMode="auto">
            <a:xfrm>
              <a:off x="1187450" y="1847850"/>
              <a:ext cx="392113" cy="457200"/>
            </a:xfrm>
            <a:prstGeom prst="roundRect">
              <a:avLst>
                <a:gd name="adj" fmla="val 0"/>
              </a:avLst>
            </a:prstGeom>
            <a:gradFill rotWithShape="1">
              <a:gsLst>
                <a:gs pos="0">
                  <a:srgbClr val="FFC000"/>
                </a:gs>
                <a:gs pos="50000">
                  <a:srgbClr val="F0F0F0"/>
                </a:gs>
                <a:gs pos="100000">
                  <a:srgbClr val="FFC000"/>
                </a:gs>
              </a:gsLst>
              <a:lin ang="5400000" scaled="1"/>
            </a:gradFill>
            <a:ln w="9525">
              <a:solidFill>
                <a:schemeClr val="tx1"/>
              </a:solidFill>
              <a:round/>
              <a:headEnd/>
              <a:tailEnd/>
            </a:ln>
            <a:effectLst>
              <a:outerShdw dist="35921" dir="2700000" algn="ctr" rotWithShape="0">
                <a:schemeClr val="tx1">
                  <a:alpha val="50000"/>
                </a:schemeClr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r>
                <a:rPr lang="en-US" sz="2800" dirty="0">
                  <a:solidFill>
                    <a:srgbClr val="990033"/>
                  </a:solidFill>
                  <a:latin typeface="Wingdings" pitchFamily="2" charset="2"/>
                </a:rPr>
                <a:t>ü</a:t>
              </a:r>
            </a:p>
          </p:txBody>
        </p:sp>
      </p:grpSp>
      <p:sp>
        <p:nvSpPr>
          <p:cNvPr id="9" name="Прямоугольник 8"/>
          <p:cNvSpPr/>
          <p:nvPr/>
        </p:nvSpPr>
        <p:spPr>
          <a:xfrm>
            <a:off x="321439" y="4744710"/>
            <a:ext cx="8643998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где S – «симптомы»; D – «диагнозы»; P(Di) – априорная вероятность i-го «диагноза»; P(Si|Dj) – частота появления i-го «симптома» при j-ом «диагнозе»; P(Di|Sj) – условная вероятность истинности i-го «диагноза» при обнаружении j-го «симптома»; N – количество возможных «диагнозов».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" name="Прямоугольник 1"/>
              <p:cNvSpPr/>
              <p:nvPr/>
            </p:nvSpPr>
            <p:spPr>
              <a:xfrm>
                <a:off x="0" y="3927501"/>
                <a:ext cx="8820472" cy="76391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𝐷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e>
                        <m:e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𝑆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</m:sub>
                          </m:sSub>
                        </m:e>
                      </m:d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𝑃</m:t>
                          </m:r>
                          <m:d>
                            <m:d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𝐷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</m:e>
                          </m:d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𝑃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(</m:t>
                          </m:r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𝑆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</m:sub>
                          </m:s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|</m:t>
                          </m:r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𝐷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)</m:t>
                          </m:r>
                        </m:num>
                        <m:den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𝑃</m:t>
                          </m:r>
                          <m:d>
                            <m:d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𝐷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</m:e>
                          </m:d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𝑃</m:t>
                          </m:r>
                          <m:d>
                            <m:d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𝑆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𝑗</m:t>
                                  </m:r>
                                </m:sub>
                              </m:sSub>
                            </m:e>
                            <m:e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𝐷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</m:e>
                          </m:d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𝑃</m:t>
                          </m:r>
                          <m:d>
                            <m:d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𝐷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</m:e>
                          </m:d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𝑃</m:t>
                          </m:r>
                          <m:d>
                            <m:d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𝑆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𝑗</m:t>
                                  </m:r>
                                </m:sub>
                              </m:sSub>
                            </m:e>
                            <m:e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𝐷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</m:e>
                          </m:d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+..+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𝑃</m:t>
                          </m:r>
                          <m:d>
                            <m:d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𝐷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𝑁</m:t>
                                  </m:r>
                                </m:sub>
                              </m:sSub>
                            </m:e>
                          </m:d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𝑃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(</m:t>
                          </m:r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𝑆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</m:sub>
                          </m:s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|</m:t>
                          </m:r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𝐷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𝑁</m:t>
                              </m:r>
                            </m:sub>
                          </m:s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)</m:t>
                          </m:r>
                        </m:den>
                      </m:f>
                    </m:oMath>
                  </m:oMathPara>
                </a14:m>
                <a:endParaRPr lang="ru-RU" dirty="0"/>
              </a:p>
            </p:txBody>
          </p:sp>
        </mc:Choice>
        <mc:Fallback>
          <p:sp>
            <p:nvSpPr>
              <p:cNvPr id="2" name="Прямоугольник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3927501"/>
                <a:ext cx="8820472" cy="763918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1530379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672558"/>
            <a:ext cx="8229600" cy="4652042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протяжении последних десятилетий представление специалистов и пользователей о том, как должен выглядеть и работать 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«идеальный» антивирусный детектор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менялось. В общем и целом, процесс этого изменения можно представить как раздельное развитие, конкуренцию и синтез двух концепций: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детектирование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вирусов «в статике» – по их двоичному образу на диске или в памяти;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детектирование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вирусов «в динамике» – по их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поведению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2071670" y="0"/>
            <a:ext cx="5143536" cy="57148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Кафедра Защищенных систем связи</a:t>
            </a:r>
            <a:b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</a:b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rial Cyr"/>
                <a:ea typeface="+mj-ea"/>
                <a:cs typeface="+mj-cs"/>
              </a:rPr>
              <a:t> Malware (</a:t>
            </a:r>
            <a: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rial Cyr"/>
                <a:ea typeface="+mj-ea"/>
                <a:cs typeface="+mj-cs"/>
              </a:rPr>
              <a:t>Вредоносное ПО)</a:t>
            </a:r>
            <a:endParaRPr kumimoji="0" lang="ru-RU" sz="1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grpSp>
        <p:nvGrpSpPr>
          <p:cNvPr id="5" name="Группа 19"/>
          <p:cNvGrpSpPr/>
          <p:nvPr/>
        </p:nvGrpSpPr>
        <p:grpSpPr>
          <a:xfrm>
            <a:off x="214282" y="571480"/>
            <a:ext cx="8679716" cy="597598"/>
            <a:chOff x="1159478" y="1592054"/>
            <a:chExt cx="6797294" cy="597598"/>
          </a:xfrm>
        </p:grpSpPr>
        <p:sp>
          <p:nvSpPr>
            <p:cNvPr id="6" name="AutoShape 4"/>
            <p:cNvSpPr>
              <a:spLocks noChangeArrowheads="1"/>
            </p:cNvSpPr>
            <p:nvPr/>
          </p:nvSpPr>
          <p:spPr bwMode="auto">
            <a:xfrm>
              <a:off x="1219940" y="1656312"/>
              <a:ext cx="6736832" cy="533340"/>
            </a:xfrm>
            <a:prstGeom prst="roundRect">
              <a:avLst>
                <a:gd name="adj" fmla="val 4167"/>
              </a:avLst>
            </a:prstGeom>
            <a:solidFill>
              <a:schemeClr val="accent1">
                <a:lumMod val="20000"/>
                <a:lumOff val="80000"/>
              </a:schemeClr>
            </a:solidFill>
            <a:ln w="9525" algn="ctr">
              <a:solidFill>
                <a:srgbClr val="4D4D4D"/>
              </a:solidFill>
              <a:round/>
              <a:headEnd/>
              <a:tailEnd/>
            </a:ln>
            <a:effectLst>
              <a:outerShdw dist="35921" dir="2700000" algn="ctr" rotWithShape="0">
                <a:srgbClr val="AFAFAF"/>
              </a:outerShdw>
            </a:effectLst>
          </p:spPr>
          <p:txBody>
            <a:bodyPr wrap="square" lIns="457200" anchor="ctr">
              <a:spAutoFit/>
            </a:bodyPr>
            <a:lstStyle/>
            <a:p>
              <a:pPr algn="ctr"/>
              <a:r>
                <a:rPr lang="ru-RU" sz="2000" b="1" dirty="0"/>
                <a:t> </a:t>
              </a:r>
              <a:r>
                <a:rPr lang="ru-RU" sz="28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 </a:t>
              </a:r>
              <a:r>
                <a:rPr lang="ru-RU" sz="26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Концепция современного антивирусного детектора </a:t>
              </a:r>
              <a:endParaRPr lang="ru-RU" sz="2600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7" name="AutoShape 8"/>
            <p:cNvSpPr>
              <a:spLocks noChangeArrowheads="1"/>
            </p:cNvSpPr>
            <p:nvPr/>
          </p:nvSpPr>
          <p:spPr bwMode="auto">
            <a:xfrm>
              <a:off x="1159478" y="1592054"/>
              <a:ext cx="392113" cy="457200"/>
            </a:xfrm>
            <a:prstGeom prst="roundRect">
              <a:avLst>
                <a:gd name="adj" fmla="val 0"/>
              </a:avLst>
            </a:prstGeom>
            <a:gradFill rotWithShape="1">
              <a:gsLst>
                <a:gs pos="0">
                  <a:srgbClr val="FFC000"/>
                </a:gs>
                <a:gs pos="50000">
                  <a:srgbClr val="F0F0F0"/>
                </a:gs>
                <a:gs pos="100000">
                  <a:srgbClr val="FFC000"/>
                </a:gs>
              </a:gsLst>
              <a:lin ang="5400000" scaled="1"/>
            </a:gradFill>
            <a:ln w="9525">
              <a:solidFill>
                <a:schemeClr val="tx1"/>
              </a:solidFill>
              <a:round/>
              <a:headEnd/>
              <a:tailEnd/>
            </a:ln>
            <a:effectLst>
              <a:outerShdw dist="35921" dir="2700000" algn="ctr" rotWithShape="0">
                <a:schemeClr val="tx1">
                  <a:alpha val="50000"/>
                </a:schemeClr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r>
                <a:rPr lang="en-US" sz="2800" dirty="0">
                  <a:solidFill>
                    <a:srgbClr val="990033"/>
                  </a:solidFill>
                  <a:latin typeface="Wingdings" pitchFamily="2" charset="2"/>
                </a:rPr>
                <a:t>ü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0800074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>
              <a:buNone/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Климентьев К. Е.</a:t>
            </a:r>
          </a:p>
          <a:p>
            <a:pPr algn="just"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Компьютерные вирусы и антивирусы: взгляд</a:t>
            </a:r>
          </a:p>
          <a:p>
            <a:pPr algn="just"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программиста. –</a:t>
            </a:r>
          </a:p>
          <a:p>
            <a:pPr algn="just"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М.: ДМК Пресс, 2013. – 656 с.: ил.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2071670" y="0"/>
            <a:ext cx="5143536" cy="57148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Кафедра Защищенных систем связи</a:t>
            </a:r>
            <a:b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</a:b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rial Cyr"/>
                <a:ea typeface="+mj-ea"/>
                <a:cs typeface="+mj-cs"/>
              </a:rPr>
              <a:t> Malware (</a:t>
            </a:r>
            <a: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rial Cyr"/>
                <a:ea typeface="+mj-ea"/>
                <a:cs typeface="+mj-cs"/>
              </a:rPr>
              <a:t>Вредоносное ПО)</a:t>
            </a:r>
            <a:endParaRPr kumimoji="0" lang="ru-RU" sz="1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grpSp>
        <p:nvGrpSpPr>
          <p:cNvPr id="6" name="Группа 19"/>
          <p:cNvGrpSpPr/>
          <p:nvPr/>
        </p:nvGrpSpPr>
        <p:grpSpPr>
          <a:xfrm>
            <a:off x="250001" y="827276"/>
            <a:ext cx="8643998" cy="561413"/>
            <a:chOff x="1187450" y="1847850"/>
            <a:chExt cx="6769322" cy="561413"/>
          </a:xfrm>
        </p:grpSpPr>
        <p:sp>
          <p:nvSpPr>
            <p:cNvPr id="7" name="AutoShape 4"/>
            <p:cNvSpPr>
              <a:spLocks noChangeArrowheads="1"/>
            </p:cNvSpPr>
            <p:nvPr/>
          </p:nvSpPr>
          <p:spPr bwMode="auto">
            <a:xfrm>
              <a:off x="1219940" y="1875923"/>
              <a:ext cx="6736832" cy="533340"/>
            </a:xfrm>
            <a:prstGeom prst="roundRect">
              <a:avLst>
                <a:gd name="adj" fmla="val 4167"/>
              </a:avLst>
            </a:prstGeom>
            <a:solidFill>
              <a:schemeClr val="accent1">
                <a:lumMod val="20000"/>
                <a:lumOff val="80000"/>
              </a:schemeClr>
            </a:solidFill>
            <a:ln w="9525" algn="ctr">
              <a:solidFill>
                <a:srgbClr val="4D4D4D"/>
              </a:solidFill>
              <a:round/>
              <a:headEnd/>
              <a:tailEnd/>
            </a:ln>
            <a:effectLst>
              <a:outerShdw dist="35921" dir="2700000" algn="ctr" rotWithShape="0">
                <a:srgbClr val="AFAFAF"/>
              </a:outerShdw>
            </a:effectLst>
          </p:spPr>
          <p:txBody>
            <a:bodyPr wrap="square" lIns="457200" anchor="ctr">
              <a:spAutoFit/>
            </a:bodyPr>
            <a:lstStyle/>
            <a:p>
              <a:r>
                <a:rPr lang="ru-RU" sz="2000" b="1" dirty="0"/>
                <a:t> </a:t>
              </a:r>
              <a:r>
                <a:rPr lang="ru-RU" sz="28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 </a:t>
              </a:r>
              <a:r>
                <a:rPr lang="ru-RU" sz="2600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Источник</a:t>
              </a:r>
              <a:endParaRPr lang="ru-RU" sz="2600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8" name="AutoShape 8"/>
            <p:cNvSpPr>
              <a:spLocks noChangeArrowheads="1"/>
            </p:cNvSpPr>
            <p:nvPr/>
          </p:nvSpPr>
          <p:spPr bwMode="auto">
            <a:xfrm>
              <a:off x="1187450" y="1847850"/>
              <a:ext cx="392113" cy="457200"/>
            </a:xfrm>
            <a:prstGeom prst="roundRect">
              <a:avLst>
                <a:gd name="adj" fmla="val 0"/>
              </a:avLst>
            </a:prstGeom>
            <a:gradFill rotWithShape="1">
              <a:gsLst>
                <a:gs pos="0">
                  <a:srgbClr val="FFC000"/>
                </a:gs>
                <a:gs pos="50000">
                  <a:srgbClr val="F0F0F0"/>
                </a:gs>
                <a:gs pos="100000">
                  <a:srgbClr val="FFC000"/>
                </a:gs>
              </a:gsLst>
              <a:lin ang="5400000" scaled="1"/>
            </a:gradFill>
            <a:ln w="9525">
              <a:solidFill>
                <a:schemeClr val="tx1"/>
              </a:solidFill>
              <a:round/>
              <a:headEnd/>
              <a:tailEnd/>
            </a:ln>
            <a:effectLst>
              <a:outerShdw dist="35921" dir="2700000" algn="ctr" rotWithShape="0">
                <a:schemeClr val="tx1">
                  <a:alpha val="50000"/>
                </a:schemeClr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r>
                <a:rPr lang="en-US" sz="2800" dirty="0">
                  <a:solidFill>
                    <a:srgbClr val="990033"/>
                  </a:solidFill>
                  <a:latin typeface="Wingdings" pitchFamily="2" charset="2"/>
                </a:rPr>
                <a:t>ü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28638" y="1700808"/>
            <a:ext cx="8229600" cy="1143000"/>
          </a:xfrm>
        </p:spPr>
        <p:txBody>
          <a:bodyPr>
            <a:normAutofit/>
          </a:bodyPr>
          <a:lstStyle/>
          <a:p>
            <a:pPr algn="ctr"/>
            <a:r>
              <a:rPr lang="ru-RU" sz="3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Спасибо за внимание</a:t>
            </a:r>
            <a:endParaRPr lang="ru-RU" sz="36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2071670" y="0"/>
            <a:ext cx="5143536" cy="57148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Кафедра Защищенных систем связи</a:t>
            </a:r>
            <a:b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</a:b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rial Cyr"/>
                <a:ea typeface="+mj-ea"/>
                <a:cs typeface="+mj-cs"/>
              </a:rPr>
              <a:t> Malware (</a:t>
            </a:r>
            <a: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rial Cyr"/>
                <a:ea typeface="+mj-ea"/>
                <a:cs typeface="+mj-cs"/>
              </a:rPr>
              <a:t>Вредоносное ПО)</a:t>
            </a:r>
            <a:endParaRPr kumimoji="0" lang="ru-RU" sz="1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8146076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2071670" y="0"/>
            <a:ext cx="5143536" cy="57148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Кафедра Защищенных систем связи</a:t>
            </a:r>
            <a:b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</a:b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rial Cyr"/>
                <a:ea typeface="+mj-ea"/>
                <a:cs typeface="+mj-cs"/>
              </a:rPr>
              <a:t> Malware (</a:t>
            </a:r>
            <a: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rial Cyr"/>
                <a:ea typeface="+mj-ea"/>
                <a:cs typeface="+mj-cs"/>
              </a:rPr>
              <a:t>Вредоносное ПО)</a:t>
            </a:r>
            <a:endParaRPr kumimoji="0" lang="ru-RU" sz="1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grpSp>
        <p:nvGrpSpPr>
          <p:cNvPr id="5" name="Группа 19"/>
          <p:cNvGrpSpPr/>
          <p:nvPr/>
        </p:nvGrpSpPr>
        <p:grpSpPr>
          <a:xfrm>
            <a:off x="250001" y="1004146"/>
            <a:ext cx="8643998" cy="545727"/>
            <a:chOff x="1187450" y="1847850"/>
            <a:chExt cx="6769322" cy="545727"/>
          </a:xfrm>
        </p:grpSpPr>
        <p:sp>
          <p:nvSpPr>
            <p:cNvPr id="6" name="AutoShape 4"/>
            <p:cNvSpPr>
              <a:spLocks noChangeArrowheads="1"/>
            </p:cNvSpPr>
            <p:nvPr/>
          </p:nvSpPr>
          <p:spPr bwMode="auto">
            <a:xfrm>
              <a:off x="1219940" y="1891609"/>
              <a:ext cx="6736832" cy="501968"/>
            </a:xfrm>
            <a:prstGeom prst="roundRect">
              <a:avLst>
                <a:gd name="adj" fmla="val 4167"/>
              </a:avLst>
            </a:prstGeom>
            <a:solidFill>
              <a:schemeClr val="accent1">
                <a:lumMod val="20000"/>
                <a:lumOff val="80000"/>
              </a:schemeClr>
            </a:solidFill>
            <a:ln w="9525" algn="ctr">
              <a:solidFill>
                <a:srgbClr val="4D4D4D"/>
              </a:solidFill>
              <a:round/>
              <a:headEnd/>
              <a:tailEnd/>
            </a:ln>
            <a:effectLst>
              <a:outerShdw dist="35921" dir="2700000" algn="ctr" rotWithShape="0">
                <a:srgbClr val="AFAFAF"/>
              </a:outerShdw>
            </a:effectLst>
          </p:spPr>
          <p:txBody>
            <a:bodyPr wrap="square" lIns="457200" anchor="ctr">
              <a:spAutoFit/>
            </a:bodyPr>
            <a:lstStyle/>
            <a:p>
              <a:r>
                <a:rPr lang="ru-RU" sz="2000" b="1" dirty="0" smtClean="0"/>
                <a:t>    </a:t>
              </a:r>
              <a:r>
                <a:rPr lang="ru-RU" sz="2600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Разделение методов</a:t>
              </a:r>
              <a:endParaRPr lang="ru-RU" sz="2600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7" name="AutoShape 8"/>
            <p:cNvSpPr>
              <a:spLocks noChangeArrowheads="1"/>
            </p:cNvSpPr>
            <p:nvPr/>
          </p:nvSpPr>
          <p:spPr bwMode="auto">
            <a:xfrm>
              <a:off x="1187450" y="1847850"/>
              <a:ext cx="392113" cy="457200"/>
            </a:xfrm>
            <a:prstGeom prst="roundRect">
              <a:avLst>
                <a:gd name="adj" fmla="val 0"/>
              </a:avLst>
            </a:prstGeom>
            <a:gradFill rotWithShape="1">
              <a:gsLst>
                <a:gs pos="0">
                  <a:srgbClr val="FFC000"/>
                </a:gs>
                <a:gs pos="50000">
                  <a:srgbClr val="F0F0F0"/>
                </a:gs>
                <a:gs pos="100000">
                  <a:srgbClr val="FFC000"/>
                </a:gs>
              </a:gsLst>
              <a:lin ang="5400000" scaled="1"/>
            </a:gradFill>
            <a:ln w="9525">
              <a:solidFill>
                <a:schemeClr val="tx1"/>
              </a:solidFill>
              <a:round/>
              <a:headEnd/>
              <a:tailEnd/>
            </a:ln>
            <a:effectLst>
              <a:outerShdw dist="35921" dir="2700000" algn="ctr" rotWithShape="0">
                <a:schemeClr val="tx1">
                  <a:alpha val="50000"/>
                </a:schemeClr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r>
                <a:rPr lang="en-US" sz="2800" dirty="0">
                  <a:solidFill>
                    <a:srgbClr val="990033"/>
                  </a:solidFill>
                  <a:latin typeface="Wingdings" pitchFamily="2" charset="2"/>
                </a:rPr>
                <a:t>ü</a:t>
              </a:r>
            </a:p>
          </p:txBody>
        </p:sp>
      </p:grpSp>
      <p:sp>
        <p:nvSpPr>
          <p:cNvPr id="28" name="Блок-схема: процесс 27"/>
          <p:cNvSpPr/>
          <p:nvPr/>
        </p:nvSpPr>
        <p:spPr>
          <a:xfrm>
            <a:off x="467545" y="1825489"/>
            <a:ext cx="8280919" cy="419583"/>
          </a:xfrm>
          <a:prstGeom prst="flowChartProcess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Методы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0" name="Блок-схема: процесс 29"/>
          <p:cNvSpPr/>
          <p:nvPr/>
        </p:nvSpPr>
        <p:spPr>
          <a:xfrm>
            <a:off x="467544" y="2859796"/>
            <a:ext cx="3528391" cy="989927"/>
          </a:xfrm>
          <a:prstGeom prst="flowChartProcess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Выделение и сбор характеристик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1" name="Блок-схема: процесс 30"/>
          <p:cNvSpPr/>
          <p:nvPr/>
        </p:nvSpPr>
        <p:spPr>
          <a:xfrm>
            <a:off x="467544" y="4592398"/>
            <a:ext cx="2016224" cy="542220"/>
          </a:xfrm>
          <a:prstGeom prst="flowChartProcess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Статические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2" name="Блок-схема: процесс 31"/>
          <p:cNvSpPr/>
          <p:nvPr/>
        </p:nvSpPr>
        <p:spPr>
          <a:xfrm>
            <a:off x="5076056" y="2859796"/>
            <a:ext cx="3672408" cy="989927"/>
          </a:xfrm>
          <a:prstGeom prst="flowChartProcess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Обработка данных и анализ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3" name="Блок-схема: процесс 32"/>
          <p:cNvSpPr/>
          <p:nvPr/>
        </p:nvSpPr>
        <p:spPr>
          <a:xfrm>
            <a:off x="1979712" y="5387584"/>
            <a:ext cx="2264267" cy="576750"/>
          </a:xfrm>
          <a:prstGeom prst="flowChartProcess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Динамические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4" name="Блок-схема: процесс 33"/>
          <p:cNvSpPr/>
          <p:nvPr/>
        </p:nvSpPr>
        <p:spPr>
          <a:xfrm>
            <a:off x="5005780" y="5387584"/>
            <a:ext cx="2209426" cy="576750"/>
          </a:xfrm>
          <a:prstGeom prst="flowChartProcess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Формальны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5" name="Блок-схема: процесс 34"/>
          <p:cNvSpPr/>
          <p:nvPr/>
        </p:nvSpPr>
        <p:spPr>
          <a:xfrm>
            <a:off x="6516217" y="4592397"/>
            <a:ext cx="2450304" cy="653785"/>
          </a:xfrm>
          <a:prstGeom prst="flowChartProcess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Эвристические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2" name="Стрелка вниз 41"/>
          <p:cNvSpPr/>
          <p:nvPr/>
        </p:nvSpPr>
        <p:spPr>
          <a:xfrm>
            <a:off x="1979712" y="2245072"/>
            <a:ext cx="504056" cy="61472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3" name="Стрелка вниз 42"/>
          <p:cNvSpPr/>
          <p:nvPr/>
        </p:nvSpPr>
        <p:spPr>
          <a:xfrm>
            <a:off x="6711150" y="2245072"/>
            <a:ext cx="504056" cy="61472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4" name="Стрелка вниз 43"/>
          <p:cNvSpPr/>
          <p:nvPr/>
        </p:nvSpPr>
        <p:spPr>
          <a:xfrm>
            <a:off x="2972380" y="3847733"/>
            <a:ext cx="504056" cy="139845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5" name="Стрелка вниз 44"/>
          <p:cNvSpPr/>
          <p:nvPr/>
        </p:nvSpPr>
        <p:spPr>
          <a:xfrm>
            <a:off x="5693229" y="3847733"/>
            <a:ext cx="504056" cy="139845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6" name="Стрелка вниз 45"/>
          <p:cNvSpPr/>
          <p:nvPr/>
        </p:nvSpPr>
        <p:spPr>
          <a:xfrm>
            <a:off x="7709860" y="3847733"/>
            <a:ext cx="504056" cy="61472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7" name="Стрелка вниз 46"/>
          <p:cNvSpPr/>
          <p:nvPr/>
        </p:nvSpPr>
        <p:spPr>
          <a:xfrm>
            <a:off x="1125366" y="3863365"/>
            <a:ext cx="504056" cy="59909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980445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18588" y="2420888"/>
            <a:ext cx="8229600" cy="1512168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Наиболее примитивные методы обнаружения вирусов основаны на изучении 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косвенных признаков («слабых сигнатур»)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характеризующих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зараженность.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2071670" y="0"/>
            <a:ext cx="5143536" cy="57148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Кафедра Защищенных систем связи</a:t>
            </a:r>
            <a:b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</a:b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rial Cyr"/>
                <a:ea typeface="+mj-ea"/>
                <a:cs typeface="+mj-cs"/>
              </a:rPr>
              <a:t> Malware (</a:t>
            </a:r>
            <a: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rial Cyr"/>
                <a:ea typeface="+mj-ea"/>
                <a:cs typeface="+mj-cs"/>
              </a:rPr>
              <a:t>Вредоносное ПО)</a:t>
            </a:r>
            <a:endParaRPr kumimoji="0" lang="ru-RU" sz="1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grpSp>
        <p:nvGrpSpPr>
          <p:cNvPr id="5" name="Группа 19"/>
          <p:cNvGrpSpPr/>
          <p:nvPr/>
        </p:nvGrpSpPr>
        <p:grpSpPr>
          <a:xfrm>
            <a:off x="250001" y="1004146"/>
            <a:ext cx="8643998" cy="545727"/>
            <a:chOff x="1187450" y="1847850"/>
            <a:chExt cx="6769322" cy="545727"/>
          </a:xfrm>
        </p:grpSpPr>
        <p:sp>
          <p:nvSpPr>
            <p:cNvPr id="6" name="AutoShape 4"/>
            <p:cNvSpPr>
              <a:spLocks noChangeArrowheads="1"/>
            </p:cNvSpPr>
            <p:nvPr/>
          </p:nvSpPr>
          <p:spPr bwMode="auto">
            <a:xfrm>
              <a:off x="1219940" y="1891609"/>
              <a:ext cx="6736832" cy="501968"/>
            </a:xfrm>
            <a:prstGeom prst="roundRect">
              <a:avLst>
                <a:gd name="adj" fmla="val 4167"/>
              </a:avLst>
            </a:prstGeom>
            <a:solidFill>
              <a:schemeClr val="accent1">
                <a:lumMod val="20000"/>
                <a:lumOff val="80000"/>
              </a:schemeClr>
            </a:solidFill>
            <a:ln w="9525" algn="ctr">
              <a:solidFill>
                <a:srgbClr val="4D4D4D"/>
              </a:solidFill>
              <a:round/>
              <a:headEnd/>
              <a:tailEnd/>
            </a:ln>
            <a:effectLst>
              <a:outerShdw dist="35921" dir="2700000" algn="ctr" rotWithShape="0">
                <a:srgbClr val="AFAFAF"/>
              </a:outerShdw>
            </a:effectLst>
          </p:spPr>
          <p:txBody>
            <a:bodyPr wrap="square" lIns="457200" anchor="ctr">
              <a:spAutoFit/>
            </a:bodyPr>
            <a:lstStyle/>
            <a:p>
              <a:r>
                <a:rPr lang="ru-RU" sz="2000" b="1" dirty="0" smtClean="0"/>
                <a:t>    </a:t>
              </a:r>
              <a:r>
                <a:rPr lang="en-US" sz="2600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“</a:t>
              </a:r>
              <a:r>
                <a:rPr lang="ru-RU" sz="2600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Слабые сигнатуры</a:t>
              </a:r>
              <a:r>
                <a:rPr lang="en-US" sz="2600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”</a:t>
              </a:r>
              <a:endParaRPr lang="ru-RU" sz="2600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7" name="AutoShape 8"/>
            <p:cNvSpPr>
              <a:spLocks noChangeArrowheads="1"/>
            </p:cNvSpPr>
            <p:nvPr/>
          </p:nvSpPr>
          <p:spPr bwMode="auto">
            <a:xfrm>
              <a:off x="1187450" y="1847850"/>
              <a:ext cx="392113" cy="457200"/>
            </a:xfrm>
            <a:prstGeom prst="roundRect">
              <a:avLst>
                <a:gd name="adj" fmla="val 0"/>
              </a:avLst>
            </a:prstGeom>
            <a:gradFill rotWithShape="1">
              <a:gsLst>
                <a:gs pos="0">
                  <a:srgbClr val="FFC000"/>
                </a:gs>
                <a:gs pos="50000">
                  <a:srgbClr val="F0F0F0"/>
                </a:gs>
                <a:gs pos="100000">
                  <a:srgbClr val="FFC000"/>
                </a:gs>
              </a:gsLst>
              <a:lin ang="5400000" scaled="1"/>
            </a:gradFill>
            <a:ln w="9525">
              <a:solidFill>
                <a:schemeClr val="tx1"/>
              </a:solidFill>
              <a:round/>
              <a:headEnd/>
              <a:tailEnd/>
            </a:ln>
            <a:effectLst>
              <a:outerShdw dist="35921" dir="2700000" algn="ctr" rotWithShape="0">
                <a:schemeClr val="tx1">
                  <a:alpha val="50000"/>
                </a:schemeClr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r>
                <a:rPr lang="en-US" sz="2800" dirty="0">
                  <a:solidFill>
                    <a:srgbClr val="990033"/>
                  </a:solidFill>
                  <a:latin typeface="Wingdings" pitchFamily="2" charset="2"/>
                </a:rPr>
                <a:t>ü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8914554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39552" y="1700808"/>
            <a:ext cx="8208912" cy="5157192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Строчка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«MsDos» в конце файла (вирусы семейства Jerusalem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en-US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Значение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«62 секунды» в атрибуте времени последнего доступа к файлу (вирусы семейства Vienna); </a:t>
            </a:r>
            <a:endParaRPr lang="en-US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endParaRPr lang="en-US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Байт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 значением 55h перед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PE-заголовком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(вирус Win9X.CIH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). 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2071670" y="0"/>
            <a:ext cx="5143536" cy="57148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Кафедра Защищенных систем связи</a:t>
            </a:r>
            <a:b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</a:b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rial Cyr"/>
                <a:ea typeface="+mj-ea"/>
                <a:cs typeface="+mj-cs"/>
              </a:rPr>
              <a:t> Malware (</a:t>
            </a:r>
            <a: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rial Cyr"/>
                <a:ea typeface="+mj-ea"/>
                <a:cs typeface="+mj-cs"/>
              </a:rPr>
              <a:t>Вредоносное ПО)</a:t>
            </a:r>
            <a:endParaRPr kumimoji="0" lang="ru-RU" sz="1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grpSp>
        <p:nvGrpSpPr>
          <p:cNvPr id="5" name="Группа 19"/>
          <p:cNvGrpSpPr/>
          <p:nvPr/>
        </p:nvGrpSpPr>
        <p:grpSpPr>
          <a:xfrm>
            <a:off x="250001" y="1004146"/>
            <a:ext cx="8643998" cy="545727"/>
            <a:chOff x="1187450" y="1847850"/>
            <a:chExt cx="6769322" cy="545727"/>
          </a:xfrm>
        </p:grpSpPr>
        <p:sp>
          <p:nvSpPr>
            <p:cNvPr id="6" name="AutoShape 4"/>
            <p:cNvSpPr>
              <a:spLocks noChangeArrowheads="1"/>
            </p:cNvSpPr>
            <p:nvPr/>
          </p:nvSpPr>
          <p:spPr bwMode="auto">
            <a:xfrm>
              <a:off x="1219940" y="1891609"/>
              <a:ext cx="6736832" cy="501968"/>
            </a:xfrm>
            <a:prstGeom prst="roundRect">
              <a:avLst>
                <a:gd name="adj" fmla="val 4167"/>
              </a:avLst>
            </a:prstGeom>
            <a:solidFill>
              <a:schemeClr val="accent1">
                <a:lumMod val="20000"/>
                <a:lumOff val="80000"/>
              </a:schemeClr>
            </a:solidFill>
            <a:ln w="9525" algn="ctr">
              <a:solidFill>
                <a:srgbClr val="4D4D4D"/>
              </a:solidFill>
              <a:round/>
              <a:headEnd/>
              <a:tailEnd/>
            </a:ln>
            <a:effectLst>
              <a:outerShdw dist="35921" dir="2700000" algn="ctr" rotWithShape="0">
                <a:srgbClr val="AFAFAF"/>
              </a:outerShdw>
            </a:effectLst>
          </p:spPr>
          <p:txBody>
            <a:bodyPr wrap="square" lIns="457200" anchor="ctr">
              <a:spAutoFit/>
            </a:bodyPr>
            <a:lstStyle/>
            <a:p>
              <a:r>
                <a:rPr lang="ru-RU" sz="2000" b="1" dirty="0" smtClean="0"/>
                <a:t>    </a:t>
              </a:r>
              <a:r>
                <a:rPr lang="ru-RU" sz="2600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Примеры косвенных признаков</a:t>
              </a:r>
              <a:endParaRPr lang="ru-RU" sz="2600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7" name="AutoShape 8"/>
            <p:cNvSpPr>
              <a:spLocks noChangeArrowheads="1"/>
            </p:cNvSpPr>
            <p:nvPr/>
          </p:nvSpPr>
          <p:spPr bwMode="auto">
            <a:xfrm>
              <a:off x="1187450" y="1847850"/>
              <a:ext cx="392113" cy="457200"/>
            </a:xfrm>
            <a:prstGeom prst="roundRect">
              <a:avLst>
                <a:gd name="adj" fmla="val 0"/>
              </a:avLst>
            </a:prstGeom>
            <a:gradFill rotWithShape="1">
              <a:gsLst>
                <a:gs pos="0">
                  <a:srgbClr val="FFC000"/>
                </a:gs>
                <a:gs pos="50000">
                  <a:srgbClr val="F0F0F0"/>
                </a:gs>
                <a:gs pos="100000">
                  <a:srgbClr val="FFC000"/>
                </a:gs>
              </a:gsLst>
              <a:lin ang="5400000" scaled="1"/>
            </a:gradFill>
            <a:ln w="9525">
              <a:solidFill>
                <a:schemeClr val="tx1"/>
              </a:solidFill>
              <a:round/>
              <a:headEnd/>
              <a:tailEnd/>
            </a:ln>
            <a:effectLst>
              <a:outerShdw dist="35921" dir="2700000" algn="ctr" rotWithShape="0">
                <a:schemeClr val="tx1">
                  <a:alpha val="50000"/>
                </a:schemeClr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r>
                <a:rPr lang="en-US" sz="2800" dirty="0">
                  <a:solidFill>
                    <a:srgbClr val="990033"/>
                  </a:solidFill>
                  <a:latin typeface="Wingdings" pitchFamily="2" charset="2"/>
                </a:rPr>
                <a:t>ü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4620705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77943" y="1593631"/>
            <a:ext cx="8416055" cy="4355649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Наиболее популярным методом детектирования вредоносных программ является 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проверка сигнатур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Под сигнатурой  понимается: фрагмент (или набор фрагментов), который всегда встречается в конкретном вирусе и никогда – в иных программах (в том числе и в других вирусах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2071670" y="0"/>
            <a:ext cx="5143536" cy="57148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Кафедра Защищенных систем связи</a:t>
            </a:r>
            <a:b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</a:b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rial Cyr"/>
                <a:ea typeface="+mj-ea"/>
                <a:cs typeface="+mj-cs"/>
              </a:rPr>
              <a:t> Malware (</a:t>
            </a:r>
            <a: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rial Cyr"/>
                <a:ea typeface="+mj-ea"/>
                <a:cs typeface="+mj-cs"/>
              </a:rPr>
              <a:t>Вредоносное ПО)</a:t>
            </a:r>
            <a:endParaRPr kumimoji="0" lang="ru-RU" sz="1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grpSp>
        <p:nvGrpSpPr>
          <p:cNvPr id="5" name="Группа 19"/>
          <p:cNvGrpSpPr/>
          <p:nvPr/>
        </p:nvGrpSpPr>
        <p:grpSpPr>
          <a:xfrm>
            <a:off x="250001" y="1004146"/>
            <a:ext cx="8643998" cy="561413"/>
            <a:chOff x="1187450" y="1847850"/>
            <a:chExt cx="6769322" cy="561413"/>
          </a:xfrm>
        </p:grpSpPr>
        <p:sp>
          <p:nvSpPr>
            <p:cNvPr id="6" name="AutoShape 4"/>
            <p:cNvSpPr>
              <a:spLocks noChangeArrowheads="1"/>
            </p:cNvSpPr>
            <p:nvPr/>
          </p:nvSpPr>
          <p:spPr bwMode="auto">
            <a:xfrm>
              <a:off x="1219940" y="1907295"/>
              <a:ext cx="6736832" cy="501968"/>
            </a:xfrm>
            <a:prstGeom prst="roundRect">
              <a:avLst>
                <a:gd name="adj" fmla="val 4167"/>
              </a:avLst>
            </a:prstGeom>
            <a:solidFill>
              <a:schemeClr val="accent1">
                <a:lumMod val="20000"/>
                <a:lumOff val="80000"/>
              </a:schemeClr>
            </a:solidFill>
            <a:ln w="9525" algn="ctr">
              <a:solidFill>
                <a:srgbClr val="4D4D4D"/>
              </a:solidFill>
              <a:round/>
              <a:headEnd/>
              <a:tailEnd/>
            </a:ln>
            <a:effectLst>
              <a:outerShdw dist="35921" dir="2700000" algn="ctr" rotWithShape="0">
                <a:srgbClr val="AFAFAF"/>
              </a:outerShdw>
            </a:effectLst>
          </p:spPr>
          <p:txBody>
            <a:bodyPr wrap="square" lIns="457200" anchor="ctr">
              <a:spAutoFit/>
            </a:bodyPr>
            <a:lstStyle/>
            <a:p>
              <a:r>
                <a:rPr lang="ru-RU" sz="2000" b="1" dirty="0" smtClean="0"/>
                <a:t>    </a:t>
              </a:r>
              <a:r>
                <a:rPr lang="ru-RU" sz="2600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Проверка сигнатур</a:t>
              </a:r>
              <a:endParaRPr lang="ru-RU" sz="2600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7" name="AutoShape 8"/>
            <p:cNvSpPr>
              <a:spLocks noChangeArrowheads="1"/>
            </p:cNvSpPr>
            <p:nvPr/>
          </p:nvSpPr>
          <p:spPr bwMode="auto">
            <a:xfrm>
              <a:off x="1187450" y="1847850"/>
              <a:ext cx="392113" cy="457200"/>
            </a:xfrm>
            <a:prstGeom prst="roundRect">
              <a:avLst>
                <a:gd name="adj" fmla="val 0"/>
              </a:avLst>
            </a:prstGeom>
            <a:gradFill rotWithShape="1">
              <a:gsLst>
                <a:gs pos="0">
                  <a:srgbClr val="FFC000"/>
                </a:gs>
                <a:gs pos="50000">
                  <a:srgbClr val="F0F0F0"/>
                </a:gs>
                <a:gs pos="100000">
                  <a:srgbClr val="FFC000"/>
                </a:gs>
              </a:gsLst>
              <a:lin ang="5400000" scaled="1"/>
            </a:gradFill>
            <a:ln w="9525">
              <a:solidFill>
                <a:schemeClr val="tx1"/>
              </a:solidFill>
              <a:round/>
              <a:headEnd/>
              <a:tailEnd/>
            </a:ln>
            <a:effectLst>
              <a:outerShdw dist="35921" dir="2700000" algn="ctr" rotWithShape="0">
                <a:schemeClr val="tx1">
                  <a:alpha val="50000"/>
                </a:schemeClr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r>
                <a:rPr lang="en-US" sz="2800" dirty="0">
                  <a:solidFill>
                    <a:srgbClr val="990033"/>
                  </a:solidFill>
                  <a:latin typeface="Wingdings" pitchFamily="2" charset="2"/>
                </a:rPr>
                <a:t>ü</a:t>
              </a:r>
            </a:p>
          </p:txBody>
        </p:sp>
      </p:grpSp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7984" y="3573016"/>
            <a:ext cx="3815916" cy="25439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83675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77944" y="1844824"/>
            <a:ext cx="8229600" cy="4389120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общем случае сигнатура S может быть представлена в виде множества троек: S =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{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Ci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Pi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Ti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},</a:t>
            </a:r>
            <a:endParaRPr lang="en-US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где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 – номер отрезка сигнатуры (если она состоит из нескольких частей);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Ci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значение отрезка;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Pi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позиция отрезка;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шаг трассировки, на котором необходимо контролировать отрезок. </a:t>
            </a:r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2071670" y="0"/>
            <a:ext cx="5143536" cy="57148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Кафедра Защищенных систем связи</a:t>
            </a:r>
            <a:b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</a:b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rial Cyr"/>
                <a:ea typeface="+mj-ea"/>
                <a:cs typeface="+mj-cs"/>
              </a:rPr>
              <a:t> Malware (</a:t>
            </a:r>
            <a: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rial Cyr"/>
                <a:ea typeface="+mj-ea"/>
                <a:cs typeface="+mj-cs"/>
              </a:rPr>
              <a:t>Вредоносное ПО)</a:t>
            </a:r>
            <a:endParaRPr kumimoji="0" lang="ru-RU" sz="1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grpSp>
        <p:nvGrpSpPr>
          <p:cNvPr id="5" name="Группа 19"/>
          <p:cNvGrpSpPr/>
          <p:nvPr/>
        </p:nvGrpSpPr>
        <p:grpSpPr>
          <a:xfrm>
            <a:off x="250001" y="1004146"/>
            <a:ext cx="8643998" cy="561413"/>
            <a:chOff x="1187450" y="1847850"/>
            <a:chExt cx="6769322" cy="561413"/>
          </a:xfrm>
        </p:grpSpPr>
        <p:sp>
          <p:nvSpPr>
            <p:cNvPr id="6" name="AutoShape 4"/>
            <p:cNvSpPr>
              <a:spLocks noChangeArrowheads="1"/>
            </p:cNvSpPr>
            <p:nvPr/>
          </p:nvSpPr>
          <p:spPr bwMode="auto">
            <a:xfrm>
              <a:off x="1219940" y="1907295"/>
              <a:ext cx="6736832" cy="501968"/>
            </a:xfrm>
            <a:prstGeom prst="roundRect">
              <a:avLst>
                <a:gd name="adj" fmla="val 4167"/>
              </a:avLst>
            </a:prstGeom>
            <a:solidFill>
              <a:schemeClr val="accent1">
                <a:lumMod val="20000"/>
                <a:lumOff val="80000"/>
              </a:schemeClr>
            </a:solidFill>
            <a:ln w="9525" algn="ctr">
              <a:solidFill>
                <a:srgbClr val="4D4D4D"/>
              </a:solidFill>
              <a:round/>
              <a:headEnd/>
              <a:tailEnd/>
            </a:ln>
            <a:effectLst>
              <a:outerShdw dist="35921" dir="2700000" algn="ctr" rotWithShape="0">
                <a:srgbClr val="AFAFAF"/>
              </a:outerShdw>
            </a:effectLst>
          </p:spPr>
          <p:txBody>
            <a:bodyPr wrap="square" lIns="457200" anchor="ctr">
              <a:spAutoFit/>
            </a:bodyPr>
            <a:lstStyle/>
            <a:p>
              <a:r>
                <a:rPr lang="ru-RU" sz="2000" b="1" dirty="0" smtClean="0"/>
                <a:t>    </a:t>
              </a:r>
              <a:r>
                <a:rPr lang="ru-RU" sz="2600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Представление сигнатуры</a:t>
              </a:r>
              <a:endParaRPr lang="ru-RU" sz="2600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7" name="AutoShape 8"/>
            <p:cNvSpPr>
              <a:spLocks noChangeArrowheads="1"/>
            </p:cNvSpPr>
            <p:nvPr/>
          </p:nvSpPr>
          <p:spPr bwMode="auto">
            <a:xfrm>
              <a:off x="1187450" y="1847850"/>
              <a:ext cx="392113" cy="457200"/>
            </a:xfrm>
            <a:prstGeom prst="roundRect">
              <a:avLst>
                <a:gd name="adj" fmla="val 0"/>
              </a:avLst>
            </a:prstGeom>
            <a:gradFill rotWithShape="1">
              <a:gsLst>
                <a:gs pos="0">
                  <a:srgbClr val="FFC000"/>
                </a:gs>
                <a:gs pos="50000">
                  <a:srgbClr val="F0F0F0"/>
                </a:gs>
                <a:gs pos="100000">
                  <a:srgbClr val="FFC000"/>
                </a:gs>
              </a:gsLst>
              <a:lin ang="5400000" scaled="1"/>
            </a:gradFill>
            <a:ln w="9525">
              <a:solidFill>
                <a:schemeClr val="tx1"/>
              </a:solidFill>
              <a:round/>
              <a:headEnd/>
              <a:tailEnd/>
            </a:ln>
            <a:effectLst>
              <a:outerShdw dist="35921" dir="2700000" algn="ctr" rotWithShape="0">
                <a:schemeClr val="tx1">
                  <a:alpha val="50000"/>
                </a:schemeClr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r>
                <a:rPr lang="en-US" sz="2800" dirty="0">
                  <a:solidFill>
                    <a:srgbClr val="990033"/>
                  </a:solidFill>
                  <a:latin typeface="Wingdings" pitchFamily="2" charset="2"/>
                </a:rPr>
                <a:t>ü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0748092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2071670" y="0"/>
            <a:ext cx="5143536" cy="57148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Кафедра Защищенных систем связи</a:t>
            </a:r>
            <a:b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</a:b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rial Cyr"/>
                <a:ea typeface="+mj-ea"/>
                <a:cs typeface="+mj-cs"/>
              </a:rPr>
              <a:t> Malware (</a:t>
            </a:r>
            <a: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rial Cyr"/>
                <a:ea typeface="+mj-ea"/>
                <a:cs typeface="+mj-cs"/>
              </a:rPr>
              <a:t>Вредоносное ПО)</a:t>
            </a:r>
            <a:endParaRPr kumimoji="0" lang="ru-RU" sz="1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1772816"/>
            <a:ext cx="6459630" cy="1296144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8558" y="3243563"/>
            <a:ext cx="7179940" cy="2899590"/>
          </a:xfrm>
          <a:prstGeom prst="rect">
            <a:avLst/>
          </a:prstGeom>
        </p:spPr>
      </p:pic>
      <p:grpSp>
        <p:nvGrpSpPr>
          <p:cNvPr id="7" name="Группа 19"/>
          <p:cNvGrpSpPr/>
          <p:nvPr/>
        </p:nvGrpSpPr>
        <p:grpSpPr>
          <a:xfrm>
            <a:off x="250001" y="1004146"/>
            <a:ext cx="8643998" cy="545727"/>
            <a:chOff x="1187450" y="1847850"/>
            <a:chExt cx="6769322" cy="545727"/>
          </a:xfrm>
        </p:grpSpPr>
        <p:sp>
          <p:nvSpPr>
            <p:cNvPr id="8" name="AutoShape 4"/>
            <p:cNvSpPr>
              <a:spLocks noChangeArrowheads="1"/>
            </p:cNvSpPr>
            <p:nvPr/>
          </p:nvSpPr>
          <p:spPr bwMode="auto">
            <a:xfrm>
              <a:off x="1219940" y="1891609"/>
              <a:ext cx="6736832" cy="501968"/>
            </a:xfrm>
            <a:prstGeom prst="roundRect">
              <a:avLst>
                <a:gd name="adj" fmla="val 4167"/>
              </a:avLst>
            </a:prstGeom>
            <a:solidFill>
              <a:schemeClr val="accent1">
                <a:lumMod val="20000"/>
                <a:lumOff val="80000"/>
              </a:schemeClr>
            </a:solidFill>
            <a:ln w="9525" algn="ctr">
              <a:solidFill>
                <a:srgbClr val="4D4D4D"/>
              </a:solidFill>
              <a:round/>
              <a:headEnd/>
              <a:tailEnd/>
            </a:ln>
            <a:effectLst>
              <a:outerShdw dist="35921" dir="2700000" algn="ctr" rotWithShape="0">
                <a:srgbClr val="AFAFAF"/>
              </a:outerShdw>
            </a:effectLst>
          </p:spPr>
          <p:txBody>
            <a:bodyPr wrap="square" lIns="457200" anchor="ctr">
              <a:spAutoFit/>
            </a:bodyPr>
            <a:lstStyle/>
            <a:p>
              <a:r>
                <a:rPr lang="ru-RU" sz="2000" b="1" dirty="0" smtClean="0"/>
                <a:t>    </a:t>
              </a:r>
              <a:r>
                <a:rPr lang="ru-RU" sz="2600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Вирус </a:t>
              </a:r>
              <a:r>
                <a:rPr lang="en-US" sz="2600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Seat.2389</a:t>
              </a:r>
              <a:endParaRPr lang="ru-RU" sz="2600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9" name="AutoShape 8"/>
            <p:cNvSpPr>
              <a:spLocks noChangeArrowheads="1"/>
            </p:cNvSpPr>
            <p:nvPr/>
          </p:nvSpPr>
          <p:spPr bwMode="auto">
            <a:xfrm>
              <a:off x="1187450" y="1847850"/>
              <a:ext cx="392113" cy="457200"/>
            </a:xfrm>
            <a:prstGeom prst="roundRect">
              <a:avLst>
                <a:gd name="adj" fmla="val 0"/>
              </a:avLst>
            </a:prstGeom>
            <a:gradFill rotWithShape="1">
              <a:gsLst>
                <a:gs pos="0">
                  <a:srgbClr val="FFC000"/>
                </a:gs>
                <a:gs pos="50000">
                  <a:srgbClr val="F0F0F0"/>
                </a:gs>
                <a:gs pos="100000">
                  <a:srgbClr val="FFC000"/>
                </a:gs>
              </a:gsLst>
              <a:lin ang="5400000" scaled="1"/>
            </a:gradFill>
            <a:ln w="9525">
              <a:solidFill>
                <a:schemeClr val="tx1"/>
              </a:solidFill>
              <a:round/>
              <a:headEnd/>
              <a:tailEnd/>
            </a:ln>
            <a:effectLst>
              <a:outerShdw dist="35921" dir="2700000" algn="ctr" rotWithShape="0">
                <a:schemeClr val="tx1">
                  <a:alpha val="50000"/>
                </a:schemeClr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r>
                <a:rPr lang="en-US" sz="2800" dirty="0">
                  <a:solidFill>
                    <a:srgbClr val="990033"/>
                  </a:solidFill>
                  <a:latin typeface="Wingdings" pitchFamily="2" charset="2"/>
                </a:rPr>
                <a:t>ü</a:t>
              </a:r>
            </a:p>
          </p:txBody>
        </p:sp>
      </p:grpSp>
      <p:cxnSp>
        <p:nvCxnSpPr>
          <p:cNvPr id="17" name="Прямая соединительная линия 16"/>
          <p:cNvCxnSpPr/>
          <p:nvPr/>
        </p:nvCxnSpPr>
        <p:spPr>
          <a:xfrm>
            <a:off x="2071670" y="1772816"/>
            <a:ext cx="0" cy="108012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единительная линия 19"/>
          <p:cNvCxnSpPr/>
          <p:nvPr/>
        </p:nvCxnSpPr>
        <p:spPr>
          <a:xfrm flipH="1">
            <a:off x="748558" y="1772816"/>
            <a:ext cx="1323112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Прямая соединительная линия 22"/>
          <p:cNvCxnSpPr/>
          <p:nvPr/>
        </p:nvCxnSpPr>
        <p:spPr>
          <a:xfrm flipH="1">
            <a:off x="748557" y="1772815"/>
            <a:ext cx="1" cy="1080121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Прямая соединительная линия 26"/>
          <p:cNvCxnSpPr/>
          <p:nvPr/>
        </p:nvCxnSpPr>
        <p:spPr>
          <a:xfrm>
            <a:off x="755576" y="2852936"/>
            <a:ext cx="1316094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Прямая соединительная линия 30"/>
          <p:cNvCxnSpPr/>
          <p:nvPr/>
        </p:nvCxnSpPr>
        <p:spPr>
          <a:xfrm>
            <a:off x="500353" y="4365104"/>
            <a:ext cx="0" cy="144016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Прямая соединительная линия 36"/>
          <p:cNvCxnSpPr/>
          <p:nvPr/>
        </p:nvCxnSpPr>
        <p:spPr>
          <a:xfrm>
            <a:off x="500353" y="5805264"/>
            <a:ext cx="1407351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Прямая соединительная линия 40"/>
          <p:cNvCxnSpPr/>
          <p:nvPr/>
        </p:nvCxnSpPr>
        <p:spPr>
          <a:xfrm>
            <a:off x="500353" y="4365104"/>
            <a:ext cx="1407351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Прямая соединительная линия 42"/>
          <p:cNvCxnSpPr/>
          <p:nvPr/>
        </p:nvCxnSpPr>
        <p:spPr>
          <a:xfrm>
            <a:off x="1907704" y="4365104"/>
            <a:ext cx="0" cy="144016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89168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918</TotalTime>
  <Words>1851</Words>
  <Application>Microsoft Office PowerPoint</Application>
  <PresentationFormat>Экран (4:3)</PresentationFormat>
  <Paragraphs>183</Paragraphs>
  <Slides>38</Slides>
  <Notes>8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38</vt:i4>
      </vt:variant>
    </vt:vector>
  </HeadingPairs>
  <TitlesOfParts>
    <vt:vector size="46" baseType="lpstr">
      <vt:lpstr>Arial Cyr</vt:lpstr>
      <vt:lpstr>Calibri</vt:lpstr>
      <vt:lpstr>Cambria Math</vt:lpstr>
      <vt:lpstr>Constantia</vt:lpstr>
      <vt:lpstr>Times New Roman</vt:lpstr>
      <vt:lpstr>Wingdings</vt:lpstr>
      <vt:lpstr>Wingdings 2</vt:lpstr>
      <vt:lpstr>Поток</vt:lpstr>
      <vt:lpstr>Кафедра Защищенных систем связи Malware  (Вредоносное ПО)  Лекция 11. Методы обнаружения вирусов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Спасибо за внимание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Кафедра Защищенных систем связи Malware  (Вредоносное ПО)  Лекция 11. Методы обнаружения вирусов</dc:title>
  <dc:creator>student</dc:creator>
  <cp:lastModifiedBy>jjhs7t44thg@hotmail.com</cp:lastModifiedBy>
  <cp:revision>86</cp:revision>
  <dcterms:created xsi:type="dcterms:W3CDTF">2017-07-04T08:49:18Z</dcterms:created>
  <dcterms:modified xsi:type="dcterms:W3CDTF">2017-07-14T16:15:13Z</dcterms:modified>
</cp:coreProperties>
</file>